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70" r:id="rId5"/>
    <p:sldId id="272" r:id="rId6"/>
    <p:sldId id="275" r:id="rId7"/>
    <p:sldId id="279" r:id="rId8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6B7"/>
    <a:srgbClr val="006666"/>
    <a:srgbClr val="254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16" autoAdjust="0"/>
  </p:normalViewPr>
  <p:slideViewPr>
    <p:cSldViewPr snapToGrid="0" snapToObjects="1">
      <p:cViewPr varScale="1">
        <p:scale>
          <a:sx n="89" d="100"/>
          <a:sy n="89" d="100"/>
        </p:scale>
        <p:origin x="84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17FCB-08DE-48E6-BCF5-AA9434AA171F}" type="datetimeFigureOut">
              <a:rPr lang="es-CO" smtClean="0"/>
              <a:t>31/01/2019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913D9-C820-4C14-8023-38883B247F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339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913D9-C820-4C14-8023-38883B247F1A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1004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913D9-C820-4C14-8023-38883B247F1A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838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913D9-C820-4C14-8023-38883B247F1A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481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Ppt2018_5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08"/>
          <a:stretch/>
        </p:blipFill>
        <p:spPr>
          <a:xfrm>
            <a:off x="5361038" y="-2"/>
            <a:ext cx="3794431" cy="5148000"/>
          </a:xfrm>
          <a:prstGeom prst="rect">
            <a:avLst/>
          </a:prstGeom>
        </p:spPr>
      </p:pic>
      <p:pic>
        <p:nvPicPr>
          <p:cNvPr id="10" name="Imagen 9" descr="Ppt2018_2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065"/>
          <a:stretch/>
        </p:blipFill>
        <p:spPr>
          <a:xfrm>
            <a:off x="-7373" y="2941"/>
            <a:ext cx="5368412" cy="5156190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EF55-107E-FA4F-ADCA-8A537721F935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AD4-3703-3D4F-83B3-B17BDFBE42AA}" type="slidenum">
              <a:rPr lang="es-ES" smtClean="0"/>
              <a:t>‹Nº›</a:t>
            </a:fld>
            <a:endParaRPr lang="es-ES"/>
          </a:p>
        </p:txBody>
      </p:sp>
      <p:pic>
        <p:nvPicPr>
          <p:cNvPr id="12" name="Imagen 11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582" y="2002373"/>
            <a:ext cx="5021828" cy="865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540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pt2018_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84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pt2018_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7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1941" y="1425408"/>
            <a:ext cx="4038600" cy="3295803"/>
          </a:xfrm>
        </p:spPr>
        <p:txBody>
          <a:bodyPr/>
          <a:lstStyle>
            <a:lvl1pPr>
              <a:defRPr sz="2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4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0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pic>
        <p:nvPicPr>
          <p:cNvPr id="12" name="Imagen 11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152"/>
            <a:ext cx="3362632" cy="63853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3421625" y="203211"/>
            <a:ext cx="5656007" cy="625273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1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932"/>
            <a:ext cx="3362632" cy="6437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369070" y="392366"/>
            <a:ext cx="5656007" cy="606837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7" name="Marcador de contenido 3"/>
          <p:cNvSpPr>
            <a:spLocks noGrp="1"/>
          </p:cNvSpPr>
          <p:nvPr>
            <p:ph sz="half" idx="2"/>
          </p:nvPr>
        </p:nvSpPr>
        <p:spPr>
          <a:xfrm>
            <a:off x="471948" y="1563176"/>
            <a:ext cx="8288594" cy="3295803"/>
          </a:xfrm>
        </p:spPr>
        <p:txBody>
          <a:bodyPr/>
          <a:lstStyle>
            <a:lvl1pPr>
              <a:defRPr sz="28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44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932"/>
            <a:ext cx="3362632" cy="64370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414143" y="367493"/>
            <a:ext cx="5656007" cy="643707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234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14" y="4559121"/>
            <a:ext cx="2446986" cy="392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3834" y="486883"/>
            <a:ext cx="4038600" cy="3295803"/>
          </a:xfrm>
        </p:spPr>
        <p:txBody>
          <a:bodyPr/>
          <a:lstStyle>
            <a:lvl1pPr>
              <a:defRPr sz="2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4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0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286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932"/>
            <a:ext cx="3362632" cy="64370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3394826" y="367493"/>
            <a:ext cx="5656007" cy="643707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11" name="Marcador de contenido 3"/>
          <p:cNvSpPr>
            <a:spLocks noGrp="1"/>
          </p:cNvSpPr>
          <p:nvPr>
            <p:ph sz="half" idx="2"/>
          </p:nvPr>
        </p:nvSpPr>
        <p:spPr>
          <a:xfrm>
            <a:off x="471948" y="1427948"/>
            <a:ext cx="8288594" cy="3295803"/>
          </a:xfrm>
        </p:spPr>
        <p:txBody>
          <a:bodyPr/>
          <a:lstStyle>
            <a:lvl1pPr>
              <a:defRPr sz="2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4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20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800">
                <a:solidFill>
                  <a:srgbClr val="2056B7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933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71303" y="4026311"/>
            <a:ext cx="2057401" cy="752168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>
            <a:off x="707923" y="4217729"/>
            <a:ext cx="3141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latin typeface="Helvetica" panose="020B0604020202020204" pitchFamily="34" charset="0"/>
                <a:cs typeface="Helvetica" panose="020B0604020202020204" pitchFamily="34" charset="0"/>
              </a:rPr>
              <a:t>www.colciencias.gov.co</a:t>
            </a:r>
          </a:p>
        </p:txBody>
      </p:sp>
    </p:spTree>
    <p:extLst>
      <p:ext uri="{BB962C8B-B14F-4D97-AF65-F5344CB8AC3E}">
        <p14:creationId xmlns:p14="http://schemas.microsoft.com/office/powerpoint/2010/main" val="141593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1EF55-107E-FA4F-ADCA-8A537721F935}" type="datetimeFigureOut">
              <a:rPr lang="es-ES" smtClean="0"/>
              <a:t>31/01/2019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4BAD4-3703-3D4F-83B3-B17BDFBE42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323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2" r:id="rId4"/>
    <p:sldLayoutId id="2147483655" r:id="rId5"/>
    <p:sldLayoutId id="2147483662" r:id="rId6"/>
    <p:sldLayoutId id="2147483663" r:id="rId7"/>
    <p:sldLayoutId id="2147483651" r:id="rId8"/>
    <p:sldLayoutId id="2147483659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63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924534"/>
            <a:ext cx="9143999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2750">
              <a:defRPr sz="1800"/>
            </a:pPr>
            <a:endParaRPr lang="es-CO" sz="35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Uni Sans Book"/>
              <a:cs typeface="Arial" panose="020B0604020202020204" pitchFamily="34" charset="0"/>
              <a:sym typeface="Uni Sans Book"/>
            </a:endParaRPr>
          </a:p>
          <a:p>
            <a:pPr algn="ctr" defTabSz="412750">
              <a:defRPr sz="1800"/>
            </a:pPr>
            <a:r>
              <a:rPr lang="es-CO" sz="35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Uni Sans Book"/>
                <a:cs typeface="Arial" panose="020B0604020202020204" pitchFamily="34" charset="0"/>
                <a:sym typeface="Uni Sans Book"/>
              </a:rPr>
              <a:t>Seguimiento</a:t>
            </a:r>
          </a:p>
          <a:p>
            <a:pPr algn="ctr" defTabSz="412750">
              <a:defRPr sz="1800"/>
            </a:pPr>
            <a:r>
              <a:rPr lang="es-CO" sz="35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Uni Sans Book"/>
                <a:cs typeface="Arial" panose="020B0604020202020204" pitchFamily="34" charset="0"/>
                <a:sym typeface="Uni Sans Book"/>
              </a:rPr>
              <a:t>Plan de Previsión de Recursos Humanos 2018</a:t>
            </a:r>
          </a:p>
          <a:p>
            <a:pPr algn="ctr" defTabSz="412750">
              <a:defRPr sz="1800"/>
            </a:pPr>
            <a:endParaRPr lang="es-CO" sz="35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Uni Sans Book"/>
              <a:cs typeface="Arial" panose="020B0604020202020204" pitchFamily="34" charset="0"/>
              <a:sym typeface="Uni Sans Book"/>
            </a:endParaRPr>
          </a:p>
          <a:p>
            <a:pPr algn="ctr" defTabSz="412750">
              <a:defRPr sz="1800"/>
            </a:pPr>
            <a:r>
              <a:rPr lang="es-CO" sz="35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Uni Sans Book"/>
                <a:cs typeface="Arial" panose="020B0604020202020204" pitchFamily="34" charset="0"/>
                <a:sym typeface="Uni Sans Book"/>
              </a:rPr>
              <a:t>31 de diciembre de 2018</a:t>
            </a:r>
          </a:p>
        </p:txBody>
      </p:sp>
    </p:spTree>
    <p:extLst>
      <p:ext uri="{BB962C8B-B14F-4D97-AF65-F5344CB8AC3E}">
        <p14:creationId xmlns:p14="http://schemas.microsoft.com/office/powerpoint/2010/main" val="224507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362631" y="215385"/>
            <a:ext cx="5656007" cy="606837"/>
          </a:xfrm>
        </p:spPr>
        <p:txBody>
          <a:bodyPr>
            <a:noAutofit/>
          </a:bodyPr>
          <a:lstStyle/>
          <a:p>
            <a:r>
              <a:rPr lang="es-CO" sz="2000" b="1" dirty="0">
                <a:latin typeface="+mn-lt"/>
                <a:cs typeface="Arial" panose="020B0604020202020204" pitchFamily="34" charset="0"/>
              </a:rPr>
              <a:t>VACANTES A 31 DE DICIEMBRE DE 2018 EN COLCIENCIAS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69234" y="2179983"/>
            <a:ext cx="4223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Estas son las vacantes de la Entidad con su respectiva asignación básica:</a:t>
            </a:r>
            <a:endParaRPr lang="es-CO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4F878B2-92C9-4A90-AF3C-79DBF6C29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94751"/>
              </p:ext>
            </p:extLst>
          </p:nvPr>
        </p:nvGraphicFramePr>
        <p:xfrm>
          <a:off x="5129902" y="1143001"/>
          <a:ext cx="3667732" cy="33847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6405">
                  <a:extLst>
                    <a:ext uri="{9D8B030D-6E8A-4147-A177-3AD203B41FA5}">
                      <a16:colId xmlns:a16="http://schemas.microsoft.com/office/drawing/2014/main" val="2685032984"/>
                    </a:ext>
                  </a:extLst>
                </a:gridCol>
                <a:gridCol w="896405">
                  <a:extLst>
                    <a:ext uri="{9D8B030D-6E8A-4147-A177-3AD203B41FA5}">
                      <a16:colId xmlns:a16="http://schemas.microsoft.com/office/drawing/2014/main" val="3016209971"/>
                    </a:ext>
                  </a:extLst>
                </a:gridCol>
                <a:gridCol w="937461">
                  <a:extLst>
                    <a:ext uri="{9D8B030D-6E8A-4147-A177-3AD203B41FA5}">
                      <a16:colId xmlns:a16="http://schemas.microsoft.com/office/drawing/2014/main" val="1905995610"/>
                    </a:ext>
                  </a:extLst>
                </a:gridCol>
                <a:gridCol w="937461">
                  <a:extLst>
                    <a:ext uri="{9D8B030D-6E8A-4147-A177-3AD203B41FA5}">
                      <a16:colId xmlns:a16="http://schemas.microsoft.com/office/drawing/2014/main" val="1393793242"/>
                    </a:ext>
                  </a:extLst>
                </a:gridCol>
              </a:tblGrid>
              <a:tr h="192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NIVEL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EMPLEO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N° DE VACANTES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ASIGNACIÓN BÁSICA POR VACANTE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008839"/>
                  </a:ext>
                </a:extLst>
              </a:tr>
              <a:tr h="11685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ASESOR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ASESOR, 1020, 14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2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$7.817.419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856677"/>
                  </a:ext>
                </a:extLst>
              </a:tr>
              <a:tr h="1168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ASESOR, 1020, 13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$7.405.986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369587"/>
                  </a:ext>
                </a:extLst>
              </a:tr>
              <a:tr h="1072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ASESOR, 1020, 06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7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$4.580.898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58951"/>
                  </a:ext>
                </a:extLst>
              </a:tr>
              <a:tr h="27045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PROFESIONAL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PROFESIONAL ESPECIALIZADO, 2028, 19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6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$5.223.495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490712"/>
                  </a:ext>
                </a:extLst>
              </a:tr>
              <a:tr h="2704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PROFESIONAL ESPECIALIZADO, 2028, 15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7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$3.976.265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712862"/>
                  </a:ext>
                </a:extLst>
              </a:tr>
              <a:tr h="2704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PROFESIONAL UNIVERSITARIO, 2044, 11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6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$2.923.678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323654"/>
                  </a:ext>
                </a:extLst>
              </a:tr>
              <a:tr h="1168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TÉCNICO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TÉCNICO, 3100, 16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4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$2.314.296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296994"/>
                  </a:ext>
                </a:extLst>
              </a:tr>
              <a:tr h="1168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TÉCNICO, 3100, 15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2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$2.048.297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5603841"/>
                  </a:ext>
                </a:extLst>
              </a:tr>
              <a:tr h="192447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ASISTENCIAL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SECRETARIO EJECUTIVO, 4210, 22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$1.855.038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103147"/>
                  </a:ext>
                </a:extLst>
              </a:tr>
              <a:tr h="19244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SECRETARIO EJECUTIVO, 4210, 20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8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$1.677.482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568421"/>
                  </a:ext>
                </a:extLst>
              </a:tr>
              <a:tr h="2704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OPERARIO CALIFICADO, 4169, 15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$1.451.106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147764"/>
                  </a:ext>
                </a:extLst>
              </a:tr>
              <a:tr h="2704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OPERARIO CALIFICADO, 4169, 11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$1.242.451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477948"/>
                  </a:ext>
                </a:extLst>
              </a:tr>
              <a:tr h="2704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OPERARIO CALIFICADO, 4169, 09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1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$1.047.274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915289"/>
                  </a:ext>
                </a:extLst>
              </a:tr>
              <a:tr h="2915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AUXILIAR ADMINISTRATIVO, 4044, 17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3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$1.547.633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960934"/>
                  </a:ext>
                </a:extLst>
              </a:tr>
              <a:tr h="19244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CONDUCTOR MECÁNICO, 4103, 15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$1.451.106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731691"/>
                  </a:ext>
                </a:extLst>
              </a:tr>
              <a:tr h="12603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TOTAL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>
                          <a:effectLst/>
                        </a:rPr>
                        <a:t>55</a:t>
                      </a:r>
                      <a:endParaRPr lang="es-CO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500" dirty="0">
                          <a:effectLst/>
                        </a:rPr>
                        <a:t>$176.091.935*</a:t>
                      </a:r>
                      <a:endParaRPr lang="es-CO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30" marR="199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22521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00465572-3C2A-4364-8E58-FB87B704E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5094" y="4537368"/>
            <a:ext cx="1912582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El valor total de presupuesto se obtiene del valor de la asignaci</a:t>
            </a: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b</a:t>
            </a:r>
            <a:r>
              <a:rPr lang="es-ES" altLang="es-CO" sz="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sica por el n</a:t>
            </a: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kumimoji="0" lang="es-ES" altLang="es-CO" sz="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mero de vacantes.</a:t>
            </a:r>
            <a:endParaRPr kumimoji="0" lang="es-ES" altLang="es-CO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11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362631" y="215385"/>
            <a:ext cx="5656007" cy="606837"/>
          </a:xfrm>
        </p:spPr>
        <p:txBody>
          <a:bodyPr>
            <a:noAutofit/>
          </a:bodyPr>
          <a:lstStyle/>
          <a:p>
            <a:r>
              <a:rPr lang="es-ES" sz="2000" b="1" dirty="0">
                <a:latin typeface="+mn-lt"/>
              </a:rPr>
              <a:t>SEGUIMIENTO PLANEACIÓN DEL CONCURSO DE MÉRITOS</a:t>
            </a:r>
            <a:endParaRPr lang="es-CO" sz="2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140227" y="1073426"/>
            <a:ext cx="4664764" cy="13119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Planeación del Concurso Abierto de Méritos en la Oferta Pública de Empleos de Carrera – OPEC- de la Comisión Nacional del Servicio Civil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927651" y="3081131"/>
            <a:ext cx="3332923" cy="17294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>
                <a:solidFill>
                  <a:schemeClr val="bg1"/>
                </a:solidFill>
              </a:rPr>
              <a:t>En el mes de enero de 2019 se  remitirá a la Comisión Nacional de Servicio Civil la Oferta Pública de Empleos de Carrera – OPEC, compuesta por TREINTA Y TRES (33) empleos, distribuidos en TREINTA Y NUEVE (39) VACANTES.</a:t>
            </a:r>
            <a:endParaRPr lang="es-CO" sz="1600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082209" y="3081131"/>
            <a:ext cx="3299791" cy="17294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>
                <a:solidFill>
                  <a:schemeClr val="bg1"/>
                </a:solidFill>
              </a:rPr>
              <a:t>Las vacantes ofertadas son las que efectivamente cuenta con disponibilidad presupuestal. </a:t>
            </a:r>
            <a:endParaRPr lang="es-CO" sz="1600" dirty="0">
              <a:solidFill>
                <a:schemeClr val="bg1"/>
              </a:solidFill>
            </a:endParaRPr>
          </a:p>
        </p:txBody>
      </p:sp>
      <p:cxnSp>
        <p:nvCxnSpPr>
          <p:cNvPr id="10" name="Conector recto de flecha 9"/>
          <p:cNvCxnSpPr>
            <a:stCxn id="6" idx="2"/>
            <a:endCxn id="7" idx="0"/>
          </p:cNvCxnSpPr>
          <p:nvPr/>
        </p:nvCxnSpPr>
        <p:spPr>
          <a:xfrm flipH="1">
            <a:off x="2594113" y="2385390"/>
            <a:ext cx="1878496" cy="6957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6" idx="2"/>
            <a:endCxn id="8" idx="0"/>
          </p:cNvCxnSpPr>
          <p:nvPr/>
        </p:nvCxnSpPr>
        <p:spPr>
          <a:xfrm>
            <a:off x="4472609" y="2385390"/>
            <a:ext cx="2259496" cy="6957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5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362631" y="215385"/>
            <a:ext cx="5656007" cy="606837"/>
          </a:xfrm>
        </p:spPr>
        <p:txBody>
          <a:bodyPr>
            <a:noAutofit/>
          </a:bodyPr>
          <a:lstStyle/>
          <a:p>
            <a:r>
              <a:rPr lang="es-ES" sz="2000" b="1" dirty="0"/>
              <a:t>SEGUIMIENTO PLANEACIÓN DEL CONCURSO DE MÉRITOS</a:t>
            </a:r>
            <a:endParaRPr lang="es-CO" sz="2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03583" y="1258957"/>
            <a:ext cx="2859047" cy="16896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dirty="0"/>
              <a:t>Modificación del Manual de Funciones y Competencias Comportamentales y el Estudio de los Ejes Temáticos. </a:t>
            </a:r>
          </a:p>
        </p:txBody>
      </p:sp>
      <p:sp>
        <p:nvSpPr>
          <p:cNvPr id="7" name="Abrir llave 6"/>
          <p:cNvSpPr/>
          <p:nvPr/>
        </p:nvSpPr>
        <p:spPr>
          <a:xfrm>
            <a:off x="3362630" y="983974"/>
            <a:ext cx="480499" cy="2093844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/>
          <p:cNvSpPr txBox="1"/>
          <p:nvPr/>
        </p:nvSpPr>
        <p:spPr>
          <a:xfrm>
            <a:off x="3698959" y="1599696"/>
            <a:ext cx="4525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CO" dirty="0"/>
              <a:t>Competencias Básicas.</a:t>
            </a:r>
          </a:p>
          <a:p>
            <a:pPr marL="285750" indent="-285750">
              <a:buFontTx/>
              <a:buChar char="-"/>
            </a:pPr>
            <a:r>
              <a:rPr lang="es-CO" dirty="0"/>
              <a:t>Competencias Funcionales.</a:t>
            </a:r>
          </a:p>
          <a:p>
            <a:pPr marL="285750" indent="-285750">
              <a:buFontTx/>
              <a:buChar char="-"/>
            </a:pPr>
            <a:r>
              <a:rPr lang="es-CO" dirty="0"/>
              <a:t>Competencias Comportamentales.</a:t>
            </a:r>
          </a:p>
          <a:p>
            <a:pPr marL="285750" indent="-285750">
              <a:buFontTx/>
              <a:buChar char="-"/>
            </a:pPr>
            <a:endParaRPr lang="es-CO" dirty="0"/>
          </a:p>
        </p:txBody>
      </p:sp>
      <p:sp>
        <p:nvSpPr>
          <p:cNvPr id="2" name="Rectángulo 1"/>
          <p:cNvSpPr/>
          <p:nvPr/>
        </p:nvSpPr>
        <p:spPr>
          <a:xfrm>
            <a:off x="503583" y="3338962"/>
            <a:ext cx="7911548" cy="13589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/>
              <a:t>Con relación a la financiación de los costos del Concurso Abierto de Méritos y de conformidad con los cargos definidos en la Oferta Pública de Empleos de Carrera – OPEC, en el mes de diciembre de 2018 se canceló la suma de CIENTO TREINTA Y SEIS MILLONES QUINIENTOS MIL PESOS M/CTE ($136.500.000) por dicho concepto.    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1987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half" idx="2"/>
          </p:nvPr>
        </p:nvSpPr>
        <p:spPr>
          <a:xfrm>
            <a:off x="3421625" y="2836766"/>
            <a:ext cx="4038600" cy="98592"/>
          </a:xfrm>
        </p:spPr>
        <p:txBody>
          <a:bodyPr>
            <a:normAutofit fontScale="25000" lnSpcReduction="20000"/>
          </a:bodyPr>
          <a:lstStyle/>
          <a:p>
            <a:endParaRPr lang="es-CO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421625" y="355611"/>
            <a:ext cx="5656007" cy="625273"/>
          </a:xfrm>
        </p:spPr>
        <p:txBody>
          <a:bodyPr>
            <a:noAutofit/>
          </a:bodyPr>
          <a:lstStyle/>
          <a:p>
            <a:r>
              <a:rPr lang="es-ES" sz="2000" b="1" dirty="0">
                <a:latin typeface="+mn-lt"/>
              </a:rPr>
              <a:t>PROCESOS DE ENCARGO</a:t>
            </a:r>
            <a:br>
              <a:rPr lang="es-CO" sz="2000" b="1" dirty="0">
                <a:latin typeface="+mn-lt"/>
              </a:rPr>
            </a:br>
            <a:endParaRPr lang="es-CO" sz="2000" b="1" dirty="0">
              <a:latin typeface="+mn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53096" y="980884"/>
            <a:ext cx="8137689" cy="380700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A 31  de diciembre se realizaron trece (13) verificaciones de requisitos mínimos para adelantar proceso de encargo de los siguientes empleos:</a:t>
            </a:r>
          </a:p>
          <a:p>
            <a:pPr algn="just"/>
            <a:endParaRPr lang="es-E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Profesional Universitario Código 2044 Grado 11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06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Técnico Código 3100 Grado 16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Técnico Código 3100 Grado 16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Secretario Ejecutivo Código 4210 Grado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06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Auxiliar Administrativo 4044 Grado 17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Operario Calificado Código 4169 Grado 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Secretario Ejecutivo Código 4210 Grado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Técnico Código 3100 Grado 15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Secretario Ejecutivo Código 4210 Grado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Profesional Universitario Código 2044 Grado 11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14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922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half" idx="2"/>
          </p:nvPr>
        </p:nvSpPr>
        <p:spPr>
          <a:xfrm>
            <a:off x="3421625" y="2836766"/>
            <a:ext cx="4038600" cy="98592"/>
          </a:xfrm>
        </p:spPr>
        <p:txBody>
          <a:bodyPr>
            <a:normAutofit fontScale="25000" lnSpcReduction="20000"/>
          </a:bodyPr>
          <a:lstStyle/>
          <a:p>
            <a:endParaRPr lang="es-CO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421625" y="355611"/>
            <a:ext cx="5656007" cy="625273"/>
          </a:xfrm>
        </p:spPr>
        <p:txBody>
          <a:bodyPr>
            <a:noAutofit/>
          </a:bodyPr>
          <a:lstStyle/>
          <a:p>
            <a:r>
              <a:rPr lang="es-ES" sz="2000" b="1" dirty="0">
                <a:latin typeface="+mn-lt"/>
              </a:rPr>
              <a:t>PROCESOS DE ENCARGO</a:t>
            </a:r>
            <a:br>
              <a:rPr lang="es-CO" sz="2000" b="1" dirty="0">
                <a:latin typeface="+mn-lt"/>
              </a:rPr>
            </a:br>
            <a:endParaRPr lang="es-CO" sz="2000" b="1" dirty="0">
              <a:latin typeface="+mn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53096" y="980884"/>
            <a:ext cx="8137689" cy="380700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200" dirty="0"/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A 31  de diciembre se realizaron seis (6 ) encargos correspondientes a los siguientes empleos: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06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Técnico Código 3100 Grado 16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Técnico Código 3100 Grado 16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Secretario Ejecutivo Código 4210 Grado 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06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400" dirty="0"/>
              <a:t>Asesor Código 1020 Grado 14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36271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537</Words>
  <Application>Microsoft Office PowerPoint</Application>
  <PresentationFormat>Presentación en pantalla (16:9)</PresentationFormat>
  <Paragraphs>146</Paragraphs>
  <Slides>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Helvetica</vt:lpstr>
      <vt:lpstr>Times New Roman</vt:lpstr>
      <vt:lpstr>Uni Sans Book</vt:lpstr>
      <vt:lpstr>Tema de Office</vt:lpstr>
      <vt:lpstr>Presentación de PowerPoint</vt:lpstr>
      <vt:lpstr>Presentación de PowerPoint</vt:lpstr>
      <vt:lpstr>VACANTES A 31 DE DICIEMBRE DE 2018 EN COLCIENCIAS</vt:lpstr>
      <vt:lpstr>SEGUIMIENTO PLANEACIÓN DEL CONCURSO DE MÉRITOS</vt:lpstr>
      <vt:lpstr>SEGUIMIENTO PLANEACIÓN DEL CONCURSO DE MÉRITOS</vt:lpstr>
      <vt:lpstr>PROCESOS DE ENCARGO </vt:lpstr>
      <vt:lpstr>PROCESOS DE ENCARGO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Fabian Yesid Casallas Peña</dc:creator>
  <cp:lastModifiedBy>Diana Marcela Alvarez Hernandez</cp:lastModifiedBy>
  <cp:revision>87</cp:revision>
  <dcterms:created xsi:type="dcterms:W3CDTF">2018-12-06T16:53:51Z</dcterms:created>
  <dcterms:modified xsi:type="dcterms:W3CDTF">2019-01-31T23:40:10Z</dcterms:modified>
</cp:coreProperties>
</file>