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365" r:id="rId2"/>
    <p:sldId id="2367" r:id="rId3"/>
    <p:sldId id="2374" r:id="rId4"/>
    <p:sldId id="2379" r:id="rId5"/>
    <p:sldId id="2375" r:id="rId6"/>
    <p:sldId id="2376" r:id="rId7"/>
    <p:sldId id="2380" r:id="rId8"/>
    <p:sldId id="2373" r:id="rId9"/>
    <p:sldId id="2382" r:id="rId10"/>
    <p:sldId id="2383" r:id="rId11"/>
    <p:sldId id="2384" r:id="rId1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z Fabiola Gomez Montoya" initials="LFGM" lastIdx="5" clrIdx="0"/>
  <p:cmAuthor id="2" name="Adriana Paola Serrano Quevedo" initials="APSQ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3864"/>
    <a:srgbClr val="CCFFFF"/>
    <a:srgbClr val="4976C6"/>
    <a:srgbClr val="CBA9E5"/>
    <a:srgbClr val="4DC58D"/>
    <a:srgbClr val="4472C4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55" autoAdjust="0"/>
    <p:restoredTop sz="96838" autoAdjust="0"/>
  </p:normalViewPr>
  <p:slideViewPr>
    <p:cSldViewPr snapToGrid="0">
      <p:cViewPr varScale="1">
        <p:scale>
          <a:sx n="68" d="100"/>
          <a:sy n="68" d="100"/>
        </p:scale>
        <p:origin x="85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41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AA2BAA-F6B5-4F8B-BC9D-32DE6958FCC5}" type="datetimeFigureOut">
              <a:rPr lang="es-CO" smtClean="0"/>
              <a:t>13/09/2020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DD519E-437C-46A0-A92D-3D9254E4D6E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99790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5DD674-73B3-410B-A140-2293EACC59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D9E9183-79F7-42FC-963C-B7094503CA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1AD9F66-D87B-4011-B399-62B5C0A54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551CC-2EFC-4554-93E1-44D67108E3BC}" type="datetimeFigureOut">
              <a:rPr lang="es-ES" smtClean="0"/>
              <a:t>13/09/2020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E56C911-DF4A-4B5D-994C-99BA6D303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B39F14-654D-4F65-8DC7-CF35026DE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52037-3319-4D39-B06D-7B5F84F5FD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80412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61E69C-830C-47DE-839E-11FEB3912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1584F35-CFF7-41DF-A11D-484F83C5A4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E0F097-A0B3-45F7-B93A-B16E81B51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551CC-2EFC-4554-93E1-44D67108E3BC}" type="datetimeFigureOut">
              <a:rPr lang="es-ES" smtClean="0"/>
              <a:t>13/09/2020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BDA4AA9-04F1-428C-B6D6-9221648A1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4360038-567D-4F30-BA2A-96D2B1B61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52037-3319-4D39-B06D-7B5F84F5FD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0100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BA22E97-839F-4AF3-BCB5-5FC377AFD7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A227B99-FEFC-4B44-AC84-5BFC8F79FC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7744886-3EEB-43A9-96AC-F7CB82C43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551CC-2EFC-4554-93E1-44D67108E3BC}" type="datetimeFigureOut">
              <a:rPr lang="es-ES" smtClean="0"/>
              <a:t>13/09/2020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EBF72E4-7D74-49A2-8C49-6D95C5A94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4ED5DAB-B70E-4EA8-8E4C-FF1867101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52037-3319-4D39-B06D-7B5F84F5FD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047243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9/13/2020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72394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161EBC-981B-4E01-AA08-1504B6F42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73B749A-38BA-4380-82DE-8C473D820D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00954F-913D-4047-8BBD-CFD3006DE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551CC-2EFC-4554-93E1-44D67108E3BC}" type="datetimeFigureOut">
              <a:rPr lang="es-ES" smtClean="0"/>
              <a:t>13/09/2020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DA66880-4DEA-44C3-B453-AFB3AF3EB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B2D12DD-5C1D-4782-88DC-D872AC919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52037-3319-4D39-B06D-7B5F84F5FD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98801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BCE507-FBBD-46F3-910C-85E918F61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95801D-6041-438F-95EE-AA48C0FB63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7C85B3-F766-4371-B0BD-F8908D5B8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551CC-2EFC-4554-93E1-44D67108E3BC}" type="datetimeFigureOut">
              <a:rPr lang="es-ES" smtClean="0"/>
              <a:t>13/09/2020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0170AB6-58C1-4B60-9747-80337F9E1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B3B4970-6837-45A4-AAA5-FAEE086AB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52037-3319-4D39-B06D-7B5F84F5FD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467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D5B857-E5F7-4459-96B8-AF312C0D3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5F1C68-4E6A-42EE-A4FA-AF902BC6D6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D8319F5-C90C-4BD9-BE4B-BB7B977103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4D627B6-8F61-45B2-AEE3-657DE153E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551CC-2EFC-4554-93E1-44D67108E3BC}" type="datetimeFigureOut">
              <a:rPr lang="es-ES" smtClean="0"/>
              <a:t>13/09/2020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17002A4-F305-4918-8545-F24C36078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9230D3A-0F4B-46E5-ABC5-BA5C8A768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52037-3319-4D39-B06D-7B5F84F5FD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2760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1299D1-1556-4178-8D94-6EB643122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5D161C6-4F80-47E9-B04C-ECE057A2D6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AE5CBB0-B89A-4E0F-8F80-D1D5FAA4B9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72308DD-6565-4B77-A322-8C10194391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567D49E-ECA9-438B-B7A8-7EE51474B2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83458BE-BA1C-4CF4-BF8F-D5886828F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551CC-2EFC-4554-93E1-44D67108E3BC}" type="datetimeFigureOut">
              <a:rPr lang="es-ES" smtClean="0"/>
              <a:t>13/09/2020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8FA7EA0-C84E-44C6-99B9-FBD78AA9B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1883E7E-85B4-48C2-909B-05DBA386C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52037-3319-4D39-B06D-7B5F84F5FD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07589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33330B-A51F-4C87-A630-DE13A9BB4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842A70C-D5AF-4E8D-AB35-74171A9DB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551CC-2EFC-4554-93E1-44D67108E3BC}" type="datetimeFigureOut">
              <a:rPr lang="es-ES" smtClean="0"/>
              <a:t>13/09/2020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C2120B-6ED4-4FEF-AACA-5F0ED6379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2703C26-F452-48BB-A30B-73CC4180C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52037-3319-4D39-B06D-7B5F84F5FD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2917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CB050FC-6A6A-4344-A7DE-DA183F367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551CC-2EFC-4554-93E1-44D67108E3BC}" type="datetimeFigureOut">
              <a:rPr lang="es-ES" smtClean="0"/>
              <a:t>13/09/2020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EB750F1-C49A-421F-AA60-AE0BF9054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CC211D6-65DE-4B2C-9567-1BA75C13D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52037-3319-4D39-B06D-7B5F84F5FDF5}" type="slidenum">
              <a:rPr lang="es-ES" smtClean="0"/>
              <a:t>‹Nº›</a:t>
            </a:fld>
            <a:endParaRPr lang="es-E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271C57F-DD45-4B2B-A8D1-BD037B00A1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864" y="6233050"/>
            <a:ext cx="2673136" cy="48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169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D819A7-CAB3-4AF4-B2D3-2FF03EE4A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0A53168-C14B-4B33-AD38-83A4B6F1E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19CF3B9-869B-43F7-952E-768C83DEFD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5FB249-FC0F-46CF-87EF-1C597503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551CC-2EFC-4554-93E1-44D67108E3BC}" type="datetimeFigureOut">
              <a:rPr lang="es-ES" smtClean="0"/>
              <a:t>13/09/2020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5016B92-D599-458B-9045-85552132C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00EAE87-9B67-4A70-A5AD-64C2D59C9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52037-3319-4D39-B06D-7B5F84F5FD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80288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70A0EB-9DAC-4C4D-AB40-CC4182B38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898EB05-0E16-4F03-AF43-B848BF56FE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D55F81C-829C-4229-821F-FDD5A8D040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ADA6992-851C-4148-BA74-0AF446252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551CC-2EFC-4554-93E1-44D67108E3BC}" type="datetimeFigureOut">
              <a:rPr lang="es-ES" smtClean="0"/>
              <a:t>13/09/2020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5B424AE-405E-4FC1-8818-415A5F756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4B9A7C8-6009-4484-966A-267359B21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52037-3319-4D39-B06D-7B5F84F5FD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65594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B14575E-BF4D-4713-B80A-0E1B4528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A5796CB-6A8A-42D7-B1E3-E9967B676E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62B4458-8588-4E17-B7DA-CEE68DB9A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551CC-2EFC-4554-93E1-44D67108E3BC}" type="datetimeFigureOut">
              <a:rPr lang="es-ES" smtClean="0"/>
              <a:t>13/09/2020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660A893-DD82-4CC5-A41F-FDA478BD77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D2A2458-4775-43FC-803C-9B705565C1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52037-3319-4D39-B06D-7B5F84F5FD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2013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7" Type="http://schemas.openxmlformats.org/officeDocument/2006/relationships/image" Target="../media/image35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emf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emf"/><Relationship Id="rId2" Type="http://schemas.openxmlformats.org/officeDocument/2006/relationships/image" Target="../media/image2.png"/><Relationship Id="rId16" Type="http://schemas.openxmlformats.org/officeDocument/2006/relationships/image" Target="../media/image16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5" Type="http://schemas.openxmlformats.org/officeDocument/2006/relationships/image" Target="../media/image15.emf"/><Relationship Id="rId10" Type="http://schemas.openxmlformats.org/officeDocument/2006/relationships/image" Target="../media/image10.png"/><Relationship Id="rId4" Type="http://schemas.openxmlformats.org/officeDocument/2006/relationships/image" Target="../media/image4.emf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image" Target="../media/image19.emf"/><Relationship Id="rId7" Type="http://schemas.openxmlformats.org/officeDocument/2006/relationships/image" Target="../media/image23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7" Type="http://schemas.openxmlformats.org/officeDocument/2006/relationships/image" Target="../media/image5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emf"/><Relationship Id="rId5" Type="http://schemas.openxmlformats.org/officeDocument/2006/relationships/image" Target="../media/image26.png"/><Relationship Id="rId4" Type="http://schemas.openxmlformats.org/officeDocument/2006/relationships/image" Target="../media/image2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286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940777" y="1635369"/>
            <a:ext cx="9355015" cy="3911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13" marR="18604" algn="ctr">
              <a:spcBef>
                <a:spcPts val="666"/>
              </a:spcBef>
            </a:pPr>
            <a:r>
              <a:rPr lang="es-ES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Ministerio de Ciencia, Tecnología e Innovación</a:t>
            </a:r>
          </a:p>
          <a:p>
            <a:pPr marL="16913" marR="18604" algn="ctr">
              <a:spcBef>
                <a:spcPts val="666"/>
              </a:spcBef>
            </a:pPr>
            <a:endParaRPr lang="es-ES" sz="2400" b="1" spc="-27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  <a:p>
            <a:pPr marL="16913" marR="18604" algn="ctr">
              <a:spcBef>
                <a:spcPts val="666"/>
              </a:spcBef>
            </a:pPr>
            <a:r>
              <a:rPr lang="es-ES" sz="3600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CONPES </a:t>
            </a:r>
          </a:p>
          <a:p>
            <a:pPr marL="16913" marR="18604" algn="ctr">
              <a:spcBef>
                <a:spcPts val="666"/>
              </a:spcBef>
            </a:pPr>
            <a:r>
              <a:rPr lang="es-ES" sz="3600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Política Nacional de Ciencia, Tecnología e Innovación 2021 - 2030</a:t>
            </a:r>
            <a:endParaRPr lang="es-ES" sz="1200" b="1" spc="-27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  <a:p>
            <a:pPr marL="16913" marR="18604" algn="ctr">
              <a:lnSpc>
                <a:spcPts val="2663"/>
              </a:lnSpc>
              <a:spcBef>
                <a:spcPts val="666"/>
              </a:spcBef>
            </a:pPr>
            <a:endParaRPr lang="es-ES" sz="1200" b="1" spc="120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  <a:p>
            <a:pPr marL="16913" marR="18604" algn="ctr">
              <a:lnSpc>
                <a:spcPts val="2663"/>
              </a:lnSpc>
              <a:spcBef>
                <a:spcPts val="666"/>
              </a:spcBef>
            </a:pPr>
            <a:r>
              <a:rPr lang="es-ES" sz="1600" b="1" spc="120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Septiembre de 2020</a:t>
            </a:r>
            <a:endParaRPr lang="es-ES" sz="1600" b="1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  <a:p>
            <a:endParaRPr lang="es-ES_tradnl" sz="2400" b="1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897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560885" y="395295"/>
            <a:ext cx="6708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13" marR="18604" algn="ctr">
              <a:spcBef>
                <a:spcPts val="666"/>
              </a:spcBef>
            </a:pPr>
            <a:r>
              <a:rPr lang="es-ES_tradnl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Próximos pasos</a:t>
            </a:r>
          </a:p>
        </p:txBody>
      </p:sp>
      <p:sp>
        <p:nvSpPr>
          <p:cNvPr id="4" name="Forma libre: forma 15">
            <a:extLst>
              <a:ext uri="{FF2B5EF4-FFF2-40B4-BE49-F238E27FC236}">
                <a16:creationId xmlns:a16="http://schemas.microsoft.com/office/drawing/2014/main" id="{AA0365D9-028B-4363-AD65-60118DA30D25}"/>
              </a:ext>
            </a:extLst>
          </p:cNvPr>
          <p:cNvSpPr/>
          <p:nvPr/>
        </p:nvSpPr>
        <p:spPr>
          <a:xfrm>
            <a:off x="1502435" y="4384295"/>
            <a:ext cx="2347486" cy="1009886"/>
          </a:xfrm>
          <a:custGeom>
            <a:avLst/>
            <a:gdLst>
              <a:gd name="connsiteX0" fmla="*/ 0 w 2396453"/>
              <a:gd name="connsiteY0" fmla="*/ 0 h 958581"/>
              <a:gd name="connsiteX1" fmla="*/ 1917163 w 2396453"/>
              <a:gd name="connsiteY1" fmla="*/ 0 h 958581"/>
              <a:gd name="connsiteX2" fmla="*/ 2396453 w 2396453"/>
              <a:gd name="connsiteY2" fmla="*/ 479291 h 958581"/>
              <a:gd name="connsiteX3" fmla="*/ 1917163 w 2396453"/>
              <a:gd name="connsiteY3" fmla="*/ 958581 h 958581"/>
              <a:gd name="connsiteX4" fmla="*/ 0 w 2396453"/>
              <a:gd name="connsiteY4" fmla="*/ 958581 h 958581"/>
              <a:gd name="connsiteX5" fmla="*/ 479291 w 2396453"/>
              <a:gd name="connsiteY5" fmla="*/ 479291 h 958581"/>
              <a:gd name="connsiteX6" fmla="*/ 0 w 2396453"/>
              <a:gd name="connsiteY6" fmla="*/ 0 h 958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6453" h="958581">
                <a:moveTo>
                  <a:pt x="0" y="0"/>
                </a:moveTo>
                <a:lnTo>
                  <a:pt x="1917163" y="0"/>
                </a:lnTo>
                <a:lnTo>
                  <a:pt x="2396453" y="479291"/>
                </a:lnTo>
                <a:lnTo>
                  <a:pt x="1917163" y="958581"/>
                </a:lnTo>
                <a:lnTo>
                  <a:pt x="0" y="958581"/>
                </a:lnTo>
                <a:lnTo>
                  <a:pt x="479291" y="479291"/>
                </a:lnTo>
                <a:lnTo>
                  <a:pt x="0" y="0"/>
                </a:lnTo>
                <a:close/>
              </a:path>
            </a:pathLst>
          </a:custGeom>
          <a:solidFill>
            <a:srgbClr val="4DC58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379271"/>
              <a:satOff val="-8710"/>
              <a:lumOff val="-5883"/>
              <a:alphaOff val="0"/>
            </a:schemeClr>
          </a:fillRef>
          <a:effectRef idx="0">
            <a:schemeClr val="accent5">
              <a:hueOff val="-3379271"/>
              <a:satOff val="-8710"/>
              <a:lumOff val="-5883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51300" tIns="24003" rIns="503293" bIns="24003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MX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Colegio de Academias</a:t>
            </a:r>
            <a:endParaRPr lang="es-ES" b="1" spc="-27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</p:txBody>
      </p:sp>
      <p:grpSp>
        <p:nvGrpSpPr>
          <p:cNvPr id="5" name="Grupo 3">
            <a:extLst>
              <a:ext uri="{FF2B5EF4-FFF2-40B4-BE49-F238E27FC236}">
                <a16:creationId xmlns:a16="http://schemas.microsoft.com/office/drawing/2014/main" id="{BDFDCA76-885B-4FBD-9940-26CFCF3E3B93}"/>
              </a:ext>
            </a:extLst>
          </p:cNvPr>
          <p:cNvGrpSpPr/>
          <p:nvPr/>
        </p:nvGrpSpPr>
        <p:grpSpPr>
          <a:xfrm>
            <a:off x="1640451" y="1469045"/>
            <a:ext cx="2071453" cy="1092244"/>
            <a:chOff x="4770780" y="2645854"/>
            <a:chExt cx="2650436" cy="1397532"/>
          </a:xfrm>
        </p:grpSpPr>
        <p:sp>
          <p:nvSpPr>
            <p:cNvPr id="6" name="Forma libre: forma 16">
              <a:extLst>
                <a:ext uri="{FF2B5EF4-FFF2-40B4-BE49-F238E27FC236}">
                  <a16:creationId xmlns:a16="http://schemas.microsoft.com/office/drawing/2014/main" id="{D78BD82D-ABCA-4AE0-BDE7-F710E6899839}"/>
                </a:ext>
              </a:extLst>
            </p:cNvPr>
            <p:cNvSpPr/>
            <p:nvPr/>
          </p:nvSpPr>
          <p:spPr>
            <a:xfrm>
              <a:off x="4770780" y="2645854"/>
              <a:ext cx="2650436" cy="1397532"/>
            </a:xfrm>
            <a:custGeom>
              <a:avLst/>
              <a:gdLst>
                <a:gd name="connsiteX0" fmla="*/ 0 w 2396453"/>
                <a:gd name="connsiteY0" fmla="*/ 0 h 958581"/>
                <a:gd name="connsiteX1" fmla="*/ 1917163 w 2396453"/>
                <a:gd name="connsiteY1" fmla="*/ 0 h 958581"/>
                <a:gd name="connsiteX2" fmla="*/ 2396453 w 2396453"/>
                <a:gd name="connsiteY2" fmla="*/ 479291 h 958581"/>
                <a:gd name="connsiteX3" fmla="*/ 1917163 w 2396453"/>
                <a:gd name="connsiteY3" fmla="*/ 958581 h 958581"/>
                <a:gd name="connsiteX4" fmla="*/ 0 w 2396453"/>
                <a:gd name="connsiteY4" fmla="*/ 958581 h 958581"/>
                <a:gd name="connsiteX5" fmla="*/ 479291 w 2396453"/>
                <a:gd name="connsiteY5" fmla="*/ 479291 h 958581"/>
                <a:gd name="connsiteX6" fmla="*/ 0 w 2396453"/>
                <a:gd name="connsiteY6" fmla="*/ 0 h 95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6453" h="958581">
                  <a:moveTo>
                    <a:pt x="0" y="0"/>
                  </a:moveTo>
                  <a:lnTo>
                    <a:pt x="1917163" y="0"/>
                  </a:lnTo>
                  <a:lnTo>
                    <a:pt x="2396453" y="479291"/>
                  </a:lnTo>
                  <a:lnTo>
                    <a:pt x="1917163" y="958581"/>
                  </a:lnTo>
                  <a:lnTo>
                    <a:pt x="0" y="958581"/>
                  </a:lnTo>
                  <a:lnTo>
                    <a:pt x="479291" y="47929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5068907"/>
                <a:satOff val="-13064"/>
                <a:lumOff val="-8824"/>
                <a:alphaOff val="0"/>
              </a:schemeClr>
            </a:fillRef>
            <a:effectRef idx="0">
              <a:schemeClr val="accent5">
                <a:hueOff val="-5068907"/>
                <a:satOff val="-13064"/>
                <a:lumOff val="-8824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1300" tIns="24003" rIns="503293" bIns="24003" numCol="1" spcCol="1270" anchor="t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MX" b="1" spc="-27" dirty="0">
                  <a:solidFill>
                    <a:schemeClr val="bg1"/>
                  </a:solidFill>
                  <a:latin typeface="Work Sans" charset="0"/>
                  <a:ea typeface="Work Sans" charset="0"/>
                  <a:cs typeface="Work Sans" charset="0"/>
                </a:rPr>
                <a:t>CODECTI</a:t>
              </a:r>
              <a:endParaRPr lang="es-ES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endParaRPr>
            </a:p>
          </p:txBody>
        </p:sp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1A0AEFD0-E9C2-4272-A554-328BB35DC0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lum bright="40000" contrast="40000"/>
            </a:blip>
            <a:stretch>
              <a:fillRect/>
            </a:stretch>
          </p:blipFill>
          <p:spPr>
            <a:xfrm>
              <a:off x="5706604" y="2987801"/>
              <a:ext cx="778793" cy="976398"/>
            </a:xfrm>
            <a:prstGeom prst="rect">
              <a:avLst/>
            </a:prstGeom>
          </p:spPr>
        </p:pic>
      </p:grpSp>
      <p:pic>
        <p:nvPicPr>
          <p:cNvPr id="8" name="Imagen 2">
            <a:extLst>
              <a:ext uri="{FF2B5EF4-FFF2-40B4-BE49-F238E27FC236}">
                <a16:creationId xmlns:a16="http://schemas.microsoft.com/office/drawing/2014/main" id="{A5F8C3F0-CC56-457A-BF4C-DF1A885DE1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8900" y="3033866"/>
            <a:ext cx="904016" cy="1009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1BACD07-383B-4DB5-9B68-41616DAAFB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8614" y="1186731"/>
            <a:ext cx="4992504" cy="4287314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0542" y="1186731"/>
            <a:ext cx="1016000" cy="440219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61415" y="1186731"/>
            <a:ext cx="1016000" cy="440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8195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286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4281092" y="3104977"/>
            <a:ext cx="3629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13" marR="18604" algn="ctr">
              <a:spcBef>
                <a:spcPts val="666"/>
              </a:spcBef>
            </a:pPr>
            <a:r>
              <a:rPr lang="es-ES" sz="3600" b="1" spc="-27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¡GRACIAS!</a:t>
            </a:r>
            <a:endParaRPr lang="es-ES" sz="1200" b="1" spc="-27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777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069E1F9C-C82A-4494-9C01-A305819ABA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2255" y="2560316"/>
            <a:ext cx="3937921" cy="338169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373939" y="391115"/>
            <a:ext cx="7014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13" marR="18604" algn="ctr">
              <a:spcBef>
                <a:spcPts val="666"/>
              </a:spcBef>
            </a:pPr>
            <a:r>
              <a:rPr lang="es-ES" b="1" spc="-27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Planes Estratégicos de los Programas Nacionales de CTI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2544" y="2949897"/>
            <a:ext cx="2932314" cy="1383314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4742446" y="3026001"/>
            <a:ext cx="263251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s-ES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CONPES </a:t>
            </a:r>
            <a:r>
              <a:rPr lang="es-ES" b="1" spc="-27" dirty="0" err="1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CTeI</a:t>
            </a:r>
            <a:endParaRPr lang="es-ES" b="1" spc="-27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  <a:p>
            <a:pPr algn="ctr">
              <a:spcAft>
                <a:spcPts val="1200"/>
              </a:spcAft>
            </a:pPr>
            <a:r>
              <a:rPr lang="es-ES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2021 - 2030</a:t>
            </a:r>
          </a:p>
          <a:p>
            <a:pPr algn="ctr">
              <a:spcAft>
                <a:spcPts val="1200"/>
              </a:spcAft>
            </a:pPr>
            <a:r>
              <a:rPr lang="es-ES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Inclusivo y Diferencial</a:t>
            </a:r>
          </a:p>
        </p:txBody>
      </p:sp>
      <p:pic>
        <p:nvPicPr>
          <p:cNvPr id="13" name="Imagen 2">
            <a:extLst>
              <a:ext uri="{FF2B5EF4-FFF2-40B4-BE49-F238E27FC236}">
                <a16:creationId xmlns:a16="http://schemas.microsoft.com/office/drawing/2014/main" id="{12FCBD64-7566-4CD5-B98F-7110EDF81B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48525" y="1246666"/>
            <a:ext cx="757699" cy="846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14F95898-B6F5-490F-9BAB-070C98DC7A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97924" y="1208243"/>
            <a:ext cx="1023325" cy="920565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AB5A2909-7B68-4252-B14B-576BA7B52A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68657" y="1216412"/>
            <a:ext cx="1580452" cy="887939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A7E5B512-0C9A-49C3-82A0-1F4955422F3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39261" y="1197083"/>
            <a:ext cx="1247519" cy="876625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FC265A0D-A0DC-4898-B1E0-268707554E1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8402" y="1580764"/>
            <a:ext cx="1871409" cy="565905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C02732E3-5E43-489D-9E14-38E5F7D0C9A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95623" y="1432926"/>
            <a:ext cx="795092" cy="72113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E88474D4-676F-41AB-8EF5-FC5B6553E30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69816" y="963615"/>
            <a:ext cx="1188150" cy="120949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49350" y="2341211"/>
            <a:ext cx="9893300" cy="384296"/>
          </a:xfrm>
          <a:prstGeom prst="rect">
            <a:avLst/>
          </a:prstGeom>
        </p:spPr>
      </p:pic>
      <p:grpSp>
        <p:nvGrpSpPr>
          <p:cNvPr id="20" name="Grupo 40">
            <a:extLst>
              <a:ext uri="{FF2B5EF4-FFF2-40B4-BE49-F238E27FC236}">
                <a16:creationId xmlns:a16="http://schemas.microsoft.com/office/drawing/2014/main" id="{0B723571-EABF-4756-AB80-1775B0153F3B}"/>
              </a:ext>
            </a:extLst>
          </p:cNvPr>
          <p:cNvGrpSpPr/>
          <p:nvPr/>
        </p:nvGrpSpPr>
        <p:grpSpPr>
          <a:xfrm>
            <a:off x="721133" y="2722502"/>
            <a:ext cx="2649232" cy="830500"/>
            <a:chOff x="484440" y="2513591"/>
            <a:chExt cx="2649232" cy="830500"/>
          </a:xfrm>
        </p:grpSpPr>
        <p:sp>
          <p:nvSpPr>
            <p:cNvPr id="21" name="Rectángulo: esquinas redondeadas 31">
              <a:extLst>
                <a:ext uri="{FF2B5EF4-FFF2-40B4-BE49-F238E27FC236}">
                  <a16:creationId xmlns:a16="http://schemas.microsoft.com/office/drawing/2014/main" id="{3F4AACB8-7210-4FE7-8459-3279CF86202F}"/>
                </a:ext>
              </a:extLst>
            </p:cNvPr>
            <p:cNvSpPr/>
            <p:nvPr/>
          </p:nvSpPr>
          <p:spPr>
            <a:xfrm>
              <a:off x="675920" y="2803736"/>
              <a:ext cx="1962777" cy="540355"/>
            </a:xfrm>
            <a:prstGeom prst="round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b="1" dirty="0">
                <a:solidFill>
                  <a:schemeClr val="tx1"/>
                </a:solidFill>
                <a:latin typeface="Berlin Sans FB Demi" panose="020E0802020502020306" pitchFamily="34" charset="0"/>
              </a:endParaRPr>
            </a:p>
          </p:txBody>
        </p:sp>
        <p:pic>
          <p:nvPicPr>
            <p:cNvPr id="22" name="Imagen 21">
              <a:extLst>
                <a:ext uri="{FF2B5EF4-FFF2-40B4-BE49-F238E27FC236}">
                  <a16:creationId xmlns:a16="http://schemas.microsoft.com/office/drawing/2014/main" id="{8251BB6B-CC75-4C56-A57D-7D16A740D5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50722" y="2929899"/>
              <a:ext cx="1800000" cy="328889"/>
            </a:xfrm>
            <a:prstGeom prst="rect">
              <a:avLst/>
            </a:prstGeom>
          </p:spPr>
        </p:pic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67B281A6-B083-4E97-BFA0-8D1BEFEDECA4}"/>
                </a:ext>
              </a:extLst>
            </p:cNvPr>
            <p:cNvSpPr txBox="1"/>
            <p:nvPr/>
          </p:nvSpPr>
          <p:spPr>
            <a:xfrm>
              <a:off x="484440" y="2513591"/>
              <a:ext cx="264923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100" b="1">
                  <a:latin typeface="Work Sans SemiBold" charset="0"/>
                  <a:ea typeface="Work Sans SemiBold" charset="0"/>
                  <a:cs typeface="Work Sans SemiBold" charset="0"/>
                </a:rPr>
                <a:t>ENTE RECTOR LÍDER </a:t>
              </a:r>
              <a:r>
                <a:rPr lang="es-MX" sz="1100" b="1" dirty="0">
                  <a:latin typeface="Work Sans SemiBold" charset="0"/>
                  <a:ea typeface="Work Sans SemiBold" charset="0"/>
                  <a:cs typeface="Work Sans SemiBold" charset="0"/>
                </a:rPr>
                <a:t>TÉCNICO</a:t>
              </a:r>
              <a:endParaRPr lang="es-ES" sz="1100" b="1" dirty="0">
                <a:latin typeface="Work Sans SemiBold" charset="0"/>
                <a:ea typeface="Work Sans SemiBold" charset="0"/>
                <a:cs typeface="Work Sans SemiBold" charset="0"/>
              </a:endParaRPr>
            </a:p>
          </p:txBody>
        </p:sp>
      </p:grpSp>
      <p:grpSp>
        <p:nvGrpSpPr>
          <p:cNvPr id="24" name="Grupo 39">
            <a:extLst>
              <a:ext uri="{FF2B5EF4-FFF2-40B4-BE49-F238E27FC236}">
                <a16:creationId xmlns:a16="http://schemas.microsoft.com/office/drawing/2014/main" id="{4DE7147F-1DAC-4897-9A6A-7A10DEE0E797}"/>
              </a:ext>
            </a:extLst>
          </p:cNvPr>
          <p:cNvGrpSpPr/>
          <p:nvPr/>
        </p:nvGrpSpPr>
        <p:grpSpPr>
          <a:xfrm>
            <a:off x="836306" y="4050411"/>
            <a:ext cx="2418887" cy="851111"/>
            <a:chOff x="599613" y="3438777"/>
            <a:chExt cx="2418887" cy="851111"/>
          </a:xfrm>
        </p:grpSpPr>
        <p:pic>
          <p:nvPicPr>
            <p:cNvPr id="25" name="Imagen 24">
              <a:extLst>
                <a:ext uri="{FF2B5EF4-FFF2-40B4-BE49-F238E27FC236}">
                  <a16:creationId xmlns:a16="http://schemas.microsoft.com/office/drawing/2014/main" id="{59465532-52EE-4A6C-B8CF-76C28BCC74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57308" y="3863213"/>
              <a:ext cx="1800000" cy="312994"/>
            </a:xfrm>
            <a:prstGeom prst="rect">
              <a:avLst/>
            </a:prstGeom>
          </p:spPr>
        </p:pic>
        <p:sp>
          <p:nvSpPr>
            <p:cNvPr id="26" name="Rectángulo: esquinas redondeadas 36">
              <a:extLst>
                <a:ext uri="{FF2B5EF4-FFF2-40B4-BE49-F238E27FC236}">
                  <a16:creationId xmlns:a16="http://schemas.microsoft.com/office/drawing/2014/main" id="{6DF2C719-4F7E-43B8-9725-682AC7D59287}"/>
                </a:ext>
              </a:extLst>
            </p:cNvPr>
            <p:cNvSpPr/>
            <p:nvPr/>
          </p:nvSpPr>
          <p:spPr>
            <a:xfrm>
              <a:off x="675920" y="3749533"/>
              <a:ext cx="1962777" cy="540355"/>
            </a:xfrm>
            <a:prstGeom prst="round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b="1" dirty="0">
                <a:solidFill>
                  <a:schemeClr val="tx1"/>
                </a:solidFill>
                <a:latin typeface="Berlin Sans FB Demi" panose="020E0802020502020306" pitchFamily="34" charset="0"/>
              </a:endParaRPr>
            </a:p>
          </p:txBody>
        </p:sp>
        <p:sp>
          <p:nvSpPr>
            <p:cNvPr id="27" name="CuadroTexto 26">
              <a:extLst>
                <a:ext uri="{FF2B5EF4-FFF2-40B4-BE49-F238E27FC236}">
                  <a16:creationId xmlns:a16="http://schemas.microsoft.com/office/drawing/2014/main" id="{8DC576A6-623B-4BCE-9A2A-30DF8D59EED0}"/>
                </a:ext>
              </a:extLst>
            </p:cNvPr>
            <p:cNvSpPr txBox="1"/>
            <p:nvPr/>
          </p:nvSpPr>
          <p:spPr>
            <a:xfrm>
              <a:off x="599613" y="3438777"/>
              <a:ext cx="241888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050" b="1" dirty="0">
                  <a:latin typeface="Work Sans SemiBold" charset="0"/>
                  <a:ea typeface="Work Sans SemiBold" charset="0"/>
                  <a:cs typeface="Work Sans SemiBold" charset="0"/>
                </a:rPr>
                <a:t>ORIENTACIÓN METODOLOGÍA</a:t>
              </a:r>
              <a:endParaRPr lang="es-ES" sz="1050" b="1" dirty="0">
                <a:latin typeface="Work Sans SemiBold" charset="0"/>
                <a:ea typeface="Work Sans SemiBold" charset="0"/>
                <a:cs typeface="Work Sans SemiBold" charset="0"/>
              </a:endParaRPr>
            </a:p>
          </p:txBody>
        </p:sp>
      </p:grpSp>
      <p:pic>
        <p:nvPicPr>
          <p:cNvPr id="29" name="Imagen 2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997438" y="3101658"/>
            <a:ext cx="596900" cy="1612900"/>
          </a:xfrm>
          <a:prstGeom prst="rect">
            <a:avLst/>
          </a:prstGeom>
        </p:spPr>
      </p:pic>
      <p:sp>
        <p:nvSpPr>
          <p:cNvPr id="31" name="CuadroTexto 30"/>
          <p:cNvSpPr txBox="1"/>
          <p:nvPr/>
        </p:nvSpPr>
        <p:spPr>
          <a:xfrm>
            <a:off x="3839213" y="4329654"/>
            <a:ext cx="2055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s-ES" b="1" spc="-27" dirty="0">
                <a:solidFill>
                  <a:schemeClr val="accent6">
                    <a:lumMod val="50000"/>
                  </a:schemeClr>
                </a:solidFill>
                <a:latin typeface="Work Sans" charset="0"/>
                <a:ea typeface="Work Sans" charset="0"/>
                <a:cs typeface="Work Sans" charset="0"/>
              </a:rPr>
              <a:t>Democratización</a:t>
            </a:r>
          </a:p>
        </p:txBody>
      </p:sp>
      <p:sp>
        <p:nvSpPr>
          <p:cNvPr id="32" name="CuadroTexto 31"/>
          <p:cNvSpPr txBox="1"/>
          <p:nvPr/>
        </p:nvSpPr>
        <p:spPr>
          <a:xfrm>
            <a:off x="6331230" y="4329654"/>
            <a:ext cx="2055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s-ES" b="1" spc="-27" dirty="0">
                <a:solidFill>
                  <a:schemeClr val="accent6">
                    <a:lumMod val="50000"/>
                  </a:schemeClr>
                </a:solidFill>
                <a:latin typeface="Work Sans" charset="0"/>
                <a:ea typeface="Work Sans" charset="0"/>
                <a:cs typeface="Work Sans" charset="0"/>
              </a:rPr>
              <a:t>Regionalización</a:t>
            </a:r>
          </a:p>
        </p:txBody>
      </p:sp>
      <p:pic>
        <p:nvPicPr>
          <p:cNvPr id="33" name="Imagen 3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080801" y="4844125"/>
            <a:ext cx="1955800" cy="203200"/>
          </a:xfrm>
          <a:prstGeom prst="rect">
            <a:avLst/>
          </a:prstGeom>
        </p:spPr>
      </p:pic>
      <p:sp>
        <p:nvSpPr>
          <p:cNvPr id="34" name="CuadroTexto 33"/>
          <p:cNvSpPr txBox="1"/>
          <p:nvPr/>
        </p:nvSpPr>
        <p:spPr>
          <a:xfrm>
            <a:off x="3773340" y="5139473"/>
            <a:ext cx="457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s-ES" b="1" spc="-27">
                <a:solidFill>
                  <a:schemeClr val="accent6">
                    <a:lumMod val="50000"/>
                  </a:schemeClr>
                </a:solidFill>
                <a:latin typeface="Work Sans" charset="0"/>
                <a:ea typeface="Work Sans" charset="0"/>
                <a:cs typeface="Work Sans" charset="0"/>
              </a:rPr>
              <a:t>Oportunidades Gobernanza del SNCTI</a:t>
            </a:r>
          </a:p>
        </p:txBody>
      </p:sp>
      <p:sp>
        <p:nvSpPr>
          <p:cNvPr id="35" name="CuadroTexto 34"/>
          <p:cNvSpPr txBox="1"/>
          <p:nvPr/>
        </p:nvSpPr>
        <p:spPr>
          <a:xfrm>
            <a:off x="5236342" y="5491922"/>
            <a:ext cx="1644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sk-SK" b="1" spc="-27">
                <a:solidFill>
                  <a:schemeClr val="accent6">
                    <a:lumMod val="50000"/>
                  </a:schemeClr>
                </a:solidFill>
                <a:latin typeface="Work Sans" charset="0"/>
                <a:ea typeface="Work Sans" charset="0"/>
                <a:cs typeface="Work Sans" charset="0"/>
              </a:rPr>
              <a:t>PAS 2030</a:t>
            </a:r>
          </a:p>
        </p:txBody>
      </p:sp>
    </p:spTree>
    <p:extLst>
      <p:ext uri="{BB962C8B-B14F-4D97-AF65-F5344CB8AC3E}">
        <p14:creationId xmlns:p14="http://schemas.microsoft.com/office/powerpoint/2010/main" val="2038664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n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560885" y="395295"/>
            <a:ext cx="6708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13" marR="18604" algn="ctr">
              <a:spcBef>
                <a:spcPts val="666"/>
              </a:spcBef>
            </a:pPr>
            <a:r>
              <a:rPr lang="es-ES_tradnl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Estructura DNP CONPES</a:t>
            </a:r>
            <a:endParaRPr lang="es-ES" sz="800" b="1" spc="120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185" y="1544595"/>
            <a:ext cx="7204939" cy="5163937"/>
          </a:xfrm>
          <a:prstGeom prst="rect">
            <a:avLst/>
          </a:prstGeom>
        </p:spPr>
      </p:pic>
      <p:sp>
        <p:nvSpPr>
          <p:cNvPr id="17" name="CuadroTexto 16"/>
          <p:cNvSpPr txBox="1"/>
          <p:nvPr/>
        </p:nvSpPr>
        <p:spPr>
          <a:xfrm>
            <a:off x="493320" y="1795274"/>
            <a:ext cx="657249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  <a:defRPr/>
            </a:pPr>
            <a:r>
              <a:rPr lang="es-ES" sz="2000" spc="-27" dirty="0">
                <a:solidFill>
                  <a:schemeClr val="bg1"/>
                </a:solidFill>
                <a:latin typeface="Work Sans Medium" charset="0"/>
                <a:ea typeface="Work Sans Medium" charset="0"/>
                <a:cs typeface="Work Sans Medium" charset="0"/>
              </a:rPr>
              <a:t>Introducción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s-ES" sz="2000" spc="-27" dirty="0">
                <a:solidFill>
                  <a:schemeClr val="bg1"/>
                </a:solidFill>
                <a:latin typeface="Work Sans Medium" charset="0"/>
                <a:ea typeface="Work Sans Medium" charset="0"/>
                <a:cs typeface="Work Sans Medium" charset="0"/>
              </a:rPr>
              <a:t>Antecedentes y justificación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s-ES" sz="2000" spc="-27" dirty="0">
                <a:solidFill>
                  <a:schemeClr val="bg1"/>
                </a:solidFill>
                <a:latin typeface="Work Sans Medium" charset="0"/>
                <a:ea typeface="Work Sans Medium" charset="0"/>
                <a:cs typeface="Work Sans Medium" charset="0"/>
              </a:rPr>
              <a:t>Marco conceptual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s-ES" sz="2000" spc="-27" dirty="0">
                <a:solidFill>
                  <a:schemeClr val="bg1"/>
                </a:solidFill>
                <a:latin typeface="Work Sans Medium" charset="0"/>
                <a:ea typeface="Work Sans Medium" charset="0"/>
                <a:cs typeface="Work Sans Medium" charset="0"/>
              </a:rPr>
              <a:t>Diagnóstico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s-ES" sz="2000" spc="-27" dirty="0">
                <a:solidFill>
                  <a:schemeClr val="bg1"/>
                </a:solidFill>
                <a:latin typeface="Work Sans Medium" charset="0"/>
                <a:ea typeface="Work Sans Medium" charset="0"/>
                <a:cs typeface="Work Sans Medium" charset="0"/>
              </a:rPr>
              <a:t>Definición de la política</a:t>
            </a:r>
          </a:p>
          <a:p>
            <a:pPr marL="800100" lvl="1" indent="-342900">
              <a:buFont typeface="Arial" charset="0"/>
              <a:buChar char="•"/>
              <a:defRPr/>
            </a:pPr>
            <a:r>
              <a:rPr lang="es-ES" sz="2000" i="1" spc="-27" dirty="0">
                <a:solidFill>
                  <a:schemeClr val="bg1"/>
                </a:solidFill>
                <a:latin typeface="Work Sans Medium" charset="0"/>
                <a:ea typeface="Work Sans Medium" charset="0"/>
                <a:cs typeface="Work Sans Medium" charset="0"/>
              </a:rPr>
              <a:t>Objetivo general</a:t>
            </a:r>
          </a:p>
          <a:p>
            <a:pPr marL="800100" lvl="1" indent="-342900">
              <a:buFont typeface="Arial" charset="0"/>
              <a:buChar char="•"/>
              <a:defRPr/>
            </a:pPr>
            <a:r>
              <a:rPr lang="es-ES" sz="2000" i="1" spc="-27" dirty="0">
                <a:solidFill>
                  <a:schemeClr val="bg1"/>
                </a:solidFill>
                <a:latin typeface="Work Sans Medium" charset="0"/>
                <a:ea typeface="Work Sans Medium" charset="0"/>
                <a:cs typeface="Work Sans Medium" charset="0"/>
              </a:rPr>
              <a:t>Objetivos específicos</a:t>
            </a:r>
          </a:p>
          <a:p>
            <a:pPr marL="800100" lvl="1" indent="-342900">
              <a:buFont typeface="Arial" charset="0"/>
              <a:buChar char="•"/>
              <a:defRPr/>
            </a:pPr>
            <a:r>
              <a:rPr lang="es-ES" sz="2000" i="1" spc="-27" dirty="0">
                <a:solidFill>
                  <a:schemeClr val="bg1"/>
                </a:solidFill>
                <a:latin typeface="Work Sans Medium" charset="0"/>
                <a:ea typeface="Work Sans Medium" charset="0"/>
                <a:cs typeface="Work Sans Medium" charset="0"/>
              </a:rPr>
              <a:t>Plan de acción</a:t>
            </a:r>
          </a:p>
          <a:p>
            <a:pPr marL="800100" lvl="1" indent="-342900">
              <a:buFont typeface="Arial" charset="0"/>
              <a:buChar char="•"/>
              <a:defRPr/>
            </a:pPr>
            <a:r>
              <a:rPr lang="es-ES" sz="2000" i="1" spc="-27" dirty="0">
                <a:solidFill>
                  <a:schemeClr val="bg1"/>
                </a:solidFill>
                <a:latin typeface="Work Sans Medium" charset="0"/>
                <a:ea typeface="Work Sans Medium" charset="0"/>
                <a:cs typeface="Work Sans Medium" charset="0"/>
              </a:rPr>
              <a:t>Seguimiento</a:t>
            </a:r>
          </a:p>
          <a:p>
            <a:pPr marL="800100" lvl="1" indent="-342900">
              <a:buFont typeface="Arial" charset="0"/>
              <a:buChar char="•"/>
              <a:defRPr/>
            </a:pPr>
            <a:r>
              <a:rPr lang="es-ES" sz="2000" i="1" spc="-27" dirty="0">
                <a:solidFill>
                  <a:schemeClr val="bg1"/>
                </a:solidFill>
                <a:latin typeface="Work Sans Medium" charset="0"/>
                <a:ea typeface="Work Sans Medium" charset="0"/>
                <a:cs typeface="Work Sans Medium" charset="0"/>
              </a:rPr>
              <a:t>Financiamiento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s-ES" sz="2000" spc="-27" dirty="0">
                <a:solidFill>
                  <a:schemeClr val="bg1"/>
                </a:solidFill>
                <a:latin typeface="Work Sans Medium" charset="0"/>
                <a:ea typeface="Work Sans Medium" charset="0"/>
                <a:cs typeface="Work Sans Medium" charset="0"/>
              </a:rPr>
              <a:t>Recomendaciones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s-ES" sz="2000" spc="-27" dirty="0">
                <a:solidFill>
                  <a:schemeClr val="bg1"/>
                </a:solidFill>
                <a:latin typeface="Work Sans Medium" charset="0"/>
                <a:ea typeface="Work Sans Medium" charset="0"/>
                <a:cs typeface="Work Sans Medium" charset="0"/>
              </a:rPr>
              <a:t>Glosario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s-ES" sz="2000" spc="-27" dirty="0">
                <a:solidFill>
                  <a:schemeClr val="bg1"/>
                </a:solidFill>
                <a:latin typeface="Work Sans Medium" charset="0"/>
                <a:ea typeface="Work Sans Medium" charset="0"/>
                <a:cs typeface="Work Sans Medium" charset="0"/>
              </a:rPr>
              <a:t>Anexos</a:t>
            </a:r>
          </a:p>
          <a:p>
            <a:pPr marL="800100" lvl="1" indent="-342900">
              <a:buFont typeface="Arial" charset="0"/>
              <a:buChar char="•"/>
              <a:defRPr/>
            </a:pPr>
            <a:r>
              <a:rPr lang="es-ES" sz="2000" i="1" spc="-27" dirty="0">
                <a:solidFill>
                  <a:schemeClr val="bg1"/>
                </a:solidFill>
                <a:latin typeface="Work Sans Medium" charset="0"/>
                <a:ea typeface="Work Sans Medium" charset="0"/>
                <a:cs typeface="Work Sans Medium" charset="0"/>
              </a:rPr>
              <a:t>Anexo A: Plan de Acción y Seguimiento (PAS)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s-ES" sz="2000" spc="-27" dirty="0">
                <a:solidFill>
                  <a:schemeClr val="bg1"/>
                </a:solidFill>
                <a:latin typeface="Work Sans Medium" charset="0"/>
                <a:ea typeface="Work Sans Medium" charset="0"/>
                <a:cs typeface="Work Sans Medium" charset="0"/>
              </a:rPr>
              <a:t>Bibliografía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4552" y="1544595"/>
            <a:ext cx="7815510" cy="5210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149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286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085070" y="2643313"/>
            <a:ext cx="60218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13" marR="18604" algn="ctr">
              <a:spcBef>
                <a:spcPts val="666"/>
              </a:spcBef>
            </a:pPr>
            <a:r>
              <a:rPr lang="es-ES" sz="4800" b="1" spc="-27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Estructura del CONPES</a:t>
            </a:r>
          </a:p>
        </p:txBody>
      </p:sp>
    </p:spTree>
    <p:extLst>
      <p:ext uri="{BB962C8B-B14F-4D97-AF65-F5344CB8AC3E}">
        <p14:creationId xmlns:p14="http://schemas.microsoft.com/office/powerpoint/2010/main" val="2146220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n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70" y="0"/>
            <a:ext cx="12192000" cy="685800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470" y="2865187"/>
            <a:ext cx="1854464" cy="471136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560885" y="395295"/>
            <a:ext cx="6708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13" marR="18604" algn="ctr">
              <a:spcBef>
                <a:spcPts val="666"/>
              </a:spcBef>
            </a:pPr>
            <a:r>
              <a:rPr lang="es-ES_tradnl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Perspectiva </a:t>
            </a:r>
            <a:r>
              <a:rPr lang="es-ES_tradnl" b="1" spc="-27" dirty="0" err="1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MinCiencias</a:t>
            </a:r>
            <a:r>
              <a:rPr lang="es-ES_tradnl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 para la Política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891" y="1241920"/>
            <a:ext cx="1409621" cy="472597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475891" y="1292696"/>
            <a:ext cx="1409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ENFOQUE</a:t>
            </a:r>
          </a:p>
        </p:txBody>
      </p:sp>
      <p:sp>
        <p:nvSpPr>
          <p:cNvPr id="17" name="CuadroTexto 16"/>
          <p:cNvSpPr txBox="1"/>
          <p:nvPr/>
        </p:nvSpPr>
        <p:spPr>
          <a:xfrm>
            <a:off x="302898" y="2889902"/>
            <a:ext cx="1854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s-ES" sz="2000" b="1" spc="-27" dirty="0">
                <a:solidFill>
                  <a:schemeClr val="bg1"/>
                </a:solidFill>
                <a:latin typeface="Work Sans ExtraBold" charset="0"/>
                <a:ea typeface="Work Sans ExtraBold" charset="0"/>
                <a:cs typeface="Work Sans ExtraBold" charset="0"/>
              </a:rPr>
              <a:t>INCLUYENTE</a:t>
            </a:r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470" y="5248501"/>
            <a:ext cx="1854464" cy="471136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302898" y="5319527"/>
            <a:ext cx="1854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s-ES" sz="2000" b="1" spc="-27" dirty="0">
                <a:solidFill>
                  <a:schemeClr val="bg1"/>
                </a:solidFill>
                <a:latin typeface="Work Sans ExtraBold" charset="0"/>
                <a:ea typeface="Work Sans ExtraBold" charset="0"/>
                <a:cs typeface="Work Sans ExtraBold" charset="0"/>
              </a:rPr>
              <a:t>DIFERENCIAL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0702" y="3387559"/>
            <a:ext cx="38100" cy="1816100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5454" y="1256030"/>
            <a:ext cx="1567089" cy="472597"/>
          </a:xfrm>
          <a:prstGeom prst="rect">
            <a:avLst/>
          </a:prstGeom>
        </p:spPr>
      </p:pic>
      <p:sp>
        <p:nvSpPr>
          <p:cNvPr id="20" name="CuadroTexto 19"/>
          <p:cNvSpPr txBox="1"/>
          <p:nvPr/>
        </p:nvSpPr>
        <p:spPr>
          <a:xfrm>
            <a:off x="2718601" y="1287566"/>
            <a:ext cx="1643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PRINCIPIOS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8600" y="1986968"/>
            <a:ext cx="1950229" cy="546100"/>
          </a:xfrm>
          <a:prstGeom prst="rect">
            <a:avLst/>
          </a:prstGeom>
        </p:spPr>
      </p:pic>
      <p:sp>
        <p:nvSpPr>
          <p:cNvPr id="21" name="CuadroTexto 20"/>
          <p:cNvSpPr txBox="1"/>
          <p:nvPr/>
        </p:nvSpPr>
        <p:spPr>
          <a:xfrm>
            <a:off x="2718601" y="2066747"/>
            <a:ext cx="1950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spc="-27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Transversalidad</a:t>
            </a:r>
            <a:endParaRPr lang="es-ES" b="1" spc="-27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8600" y="2763488"/>
            <a:ext cx="1950229" cy="546100"/>
          </a:xfrm>
          <a:prstGeom prst="rect">
            <a:avLst/>
          </a:prstGeom>
        </p:spPr>
      </p:pic>
      <p:sp>
        <p:nvSpPr>
          <p:cNvPr id="24" name="CuadroTexto 23"/>
          <p:cNvSpPr txBox="1"/>
          <p:nvPr/>
        </p:nvSpPr>
        <p:spPr>
          <a:xfrm>
            <a:off x="2718600" y="2829234"/>
            <a:ext cx="1950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Anticipación</a:t>
            </a:r>
          </a:p>
        </p:txBody>
      </p:sp>
      <p:pic>
        <p:nvPicPr>
          <p:cNvPr id="25" name="Imagen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5454" y="3602255"/>
            <a:ext cx="1950229" cy="546100"/>
          </a:xfrm>
          <a:prstGeom prst="rect">
            <a:avLst/>
          </a:prstGeom>
        </p:spPr>
      </p:pic>
      <p:sp>
        <p:nvSpPr>
          <p:cNvPr id="26" name="CuadroTexto 25"/>
          <p:cNvSpPr txBox="1"/>
          <p:nvPr/>
        </p:nvSpPr>
        <p:spPr>
          <a:xfrm>
            <a:off x="2745455" y="3667296"/>
            <a:ext cx="1950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Direccionalidad</a:t>
            </a:r>
            <a:endParaRPr lang="es-ES" b="1" spc="-27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</p:txBody>
      </p:sp>
      <p:pic>
        <p:nvPicPr>
          <p:cNvPr id="27" name="Imagen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8600" y="4385768"/>
            <a:ext cx="1950229" cy="546100"/>
          </a:xfrm>
          <a:prstGeom prst="rect">
            <a:avLst/>
          </a:prstGeom>
        </p:spPr>
      </p:pic>
      <p:sp>
        <p:nvSpPr>
          <p:cNvPr id="28" name="CuadroTexto 27"/>
          <p:cNvSpPr txBox="1"/>
          <p:nvPr/>
        </p:nvSpPr>
        <p:spPr>
          <a:xfrm>
            <a:off x="2718601" y="4440420"/>
            <a:ext cx="1950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Transformación</a:t>
            </a:r>
            <a:endParaRPr lang="es-ES" b="1" spc="-27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</p:txBody>
      </p:sp>
      <p:pic>
        <p:nvPicPr>
          <p:cNvPr id="29" name="Imagen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8600" y="5162618"/>
            <a:ext cx="1950229" cy="546100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2718601" y="5217542"/>
            <a:ext cx="1950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Territorialidad</a:t>
            </a:r>
            <a:endParaRPr lang="es-ES" b="1" spc="-27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8600" y="6021714"/>
            <a:ext cx="1950229" cy="546100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2718601" y="6101235"/>
            <a:ext cx="1950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spc="-27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Sostenibilidad</a:t>
            </a:r>
            <a:endParaRPr lang="es-ES" b="1" spc="-27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810897" y="1886737"/>
            <a:ext cx="5857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tx2"/>
                </a:solidFill>
                <a:latin typeface="Work Sans" panose="00000500000000000000" pitchFamily="2" charset="0"/>
              </a:rPr>
              <a:t>La Ciencia, la Tecnología y la Innovación son transversales a todos los sectores de la economía</a:t>
            </a:r>
            <a:r>
              <a:rPr lang="es-ES_tradnl" dirty="0"/>
              <a:t>.</a:t>
            </a:r>
            <a:endParaRPr lang="es-CO" dirty="0">
              <a:solidFill>
                <a:schemeClr val="tx2"/>
              </a:solidFill>
              <a:latin typeface="Work Sans" panose="00000500000000000000" pitchFamily="2" charset="0"/>
            </a:endParaRPr>
          </a:p>
        </p:txBody>
      </p:sp>
      <p:sp>
        <p:nvSpPr>
          <p:cNvPr id="33" name="CuadroTexto 32"/>
          <p:cNvSpPr txBox="1"/>
          <p:nvPr/>
        </p:nvSpPr>
        <p:spPr>
          <a:xfrm>
            <a:off x="4810897" y="2658351"/>
            <a:ext cx="5857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tx2"/>
                </a:solidFill>
                <a:latin typeface="Work Sans" panose="00000500000000000000" pitchFamily="2" charset="0"/>
              </a:rPr>
              <a:t>La prospectiva o evidencia sobre futuros debe ser parte de las decisiones de política </a:t>
            </a:r>
            <a:r>
              <a:rPr lang="es-ES">
                <a:solidFill>
                  <a:schemeClr val="tx2"/>
                </a:solidFill>
                <a:latin typeface="Work Sans" panose="00000500000000000000" pitchFamily="2" charset="0"/>
              </a:rPr>
              <a:t>en CTI</a:t>
            </a:r>
            <a:r>
              <a:rPr lang="es-ES_tradnl" dirty="0"/>
              <a:t>.</a:t>
            </a:r>
            <a:endParaRPr lang="es-CO" dirty="0">
              <a:solidFill>
                <a:schemeClr val="tx2"/>
              </a:solidFill>
              <a:latin typeface="Work Sans" panose="00000500000000000000" pitchFamily="2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4810897" y="3531655"/>
            <a:ext cx="7545860" cy="637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770" dirty="0">
                <a:solidFill>
                  <a:schemeClr val="tx2"/>
                </a:solidFill>
                <a:latin typeface="Work Sans" panose="00000500000000000000" pitchFamily="2" charset="0"/>
              </a:rPr>
              <a:t>Las políticas en CTI deben fomentar la innovación orientada a misiones, enfocando recursos y esfuerzos para ello</a:t>
            </a:r>
            <a:r>
              <a:rPr lang="es-ES_tradnl" sz="1770" dirty="0"/>
              <a:t>.</a:t>
            </a:r>
            <a:endParaRPr lang="es-CO" sz="1770" dirty="0">
              <a:solidFill>
                <a:schemeClr val="tx2"/>
              </a:solidFill>
              <a:latin typeface="Work Sans" panose="00000500000000000000" pitchFamily="2" charset="0"/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4810897" y="4197153"/>
            <a:ext cx="75458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ES" dirty="0">
                <a:solidFill>
                  <a:schemeClr val="tx2"/>
                </a:solidFill>
                <a:latin typeface="Work Sans" panose="00000500000000000000" pitchFamily="2" charset="0"/>
              </a:rPr>
              <a:t>Las políticas en CTI deben contribuir a establecer cambios en los sistemas </a:t>
            </a:r>
            <a:r>
              <a:rPr lang="es-ES" dirty="0" err="1">
                <a:solidFill>
                  <a:schemeClr val="tx2"/>
                </a:solidFill>
                <a:latin typeface="Work Sans" panose="00000500000000000000" pitchFamily="2" charset="0"/>
              </a:rPr>
              <a:t>sociotécnicos</a:t>
            </a:r>
            <a:r>
              <a:rPr lang="es-ES" dirty="0">
                <a:solidFill>
                  <a:schemeClr val="tx2"/>
                </a:solidFill>
                <a:latin typeface="Work Sans" panose="00000500000000000000" pitchFamily="2" charset="0"/>
              </a:rPr>
              <a:t> y fomentar el desarrollo de nuevos mercados basados en innovación.</a:t>
            </a:r>
            <a:endParaRPr lang="es-CO" dirty="0">
              <a:solidFill>
                <a:schemeClr val="tx2"/>
              </a:solidFill>
              <a:highlight>
                <a:srgbClr val="CCFFFF"/>
              </a:highlight>
              <a:latin typeface="Work Sans" panose="00000500000000000000" pitchFamily="2" charset="0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4810897" y="5120483"/>
            <a:ext cx="7545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ES">
                <a:solidFill>
                  <a:schemeClr val="tx2"/>
                </a:solidFill>
                <a:latin typeface="Work Sans" panose="00000500000000000000" pitchFamily="2" charset="0"/>
              </a:rPr>
              <a:t>Las políticas de CTI deben tener en cuenta las particularidades de cada territorio.</a:t>
            </a:r>
          </a:p>
        </p:txBody>
      </p:sp>
      <p:sp>
        <p:nvSpPr>
          <p:cNvPr id="37" name="CuadroTexto 36"/>
          <p:cNvSpPr txBox="1"/>
          <p:nvPr/>
        </p:nvSpPr>
        <p:spPr>
          <a:xfrm>
            <a:off x="4810897" y="5900177"/>
            <a:ext cx="7545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ES" sz="1600" dirty="0">
                <a:solidFill>
                  <a:schemeClr val="tx2"/>
                </a:solidFill>
                <a:latin typeface="Work Sans" panose="00000500000000000000" pitchFamily="2" charset="0"/>
              </a:rPr>
              <a:t>Las políticas de </a:t>
            </a:r>
            <a:r>
              <a:rPr lang="es-ES" sz="1600" dirty="0" err="1">
                <a:solidFill>
                  <a:schemeClr val="tx2"/>
                </a:solidFill>
                <a:latin typeface="Work Sans" panose="00000500000000000000" pitchFamily="2" charset="0"/>
              </a:rPr>
              <a:t>CTeI</a:t>
            </a:r>
            <a:r>
              <a:rPr lang="es-ES" sz="1600" dirty="0">
                <a:solidFill>
                  <a:schemeClr val="tx2"/>
                </a:solidFill>
                <a:latin typeface="Work Sans" panose="00000500000000000000" pitchFamily="2" charset="0"/>
              </a:rPr>
              <a:t> deben contribuir al balance de los factores ambientales, sociales y económicos en las estrategias de desarrollo para garantizar la calidad de vida de las futuras generaciones</a:t>
            </a: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63927" y="2252320"/>
            <a:ext cx="265960" cy="3889665"/>
          </a:xfrm>
          <a:prstGeom prst="rect">
            <a:avLst/>
          </a:prstGeom>
        </p:spPr>
      </p:pic>
      <p:pic>
        <p:nvPicPr>
          <p:cNvPr id="40" name="Imagen 3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10897" y="1921273"/>
            <a:ext cx="7545860" cy="640196"/>
          </a:xfrm>
          <a:prstGeom prst="rect">
            <a:avLst/>
          </a:prstGeom>
        </p:spPr>
      </p:pic>
      <p:pic>
        <p:nvPicPr>
          <p:cNvPr id="41" name="Imagen 4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10897" y="2726270"/>
            <a:ext cx="7545860" cy="640196"/>
          </a:xfrm>
          <a:prstGeom prst="rect">
            <a:avLst/>
          </a:prstGeom>
        </p:spPr>
      </p:pic>
      <p:pic>
        <p:nvPicPr>
          <p:cNvPr id="42" name="Imagen 4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10897" y="3528556"/>
            <a:ext cx="7545860" cy="640196"/>
          </a:xfrm>
          <a:prstGeom prst="rect">
            <a:avLst/>
          </a:prstGeom>
        </p:spPr>
      </p:pic>
      <p:pic>
        <p:nvPicPr>
          <p:cNvPr id="43" name="Imagen 4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10897" y="4220180"/>
            <a:ext cx="7545860" cy="871902"/>
          </a:xfrm>
          <a:prstGeom prst="rect">
            <a:avLst/>
          </a:prstGeom>
        </p:spPr>
      </p:pic>
      <p:pic>
        <p:nvPicPr>
          <p:cNvPr id="45" name="Imagen 4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10897" y="5147816"/>
            <a:ext cx="7545860" cy="640196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10897" y="5948540"/>
            <a:ext cx="7545860" cy="782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92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n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3514" y="1095546"/>
            <a:ext cx="10130400" cy="338554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560885" y="395295"/>
            <a:ext cx="6708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13" marR="18604" algn="ctr">
              <a:spcBef>
                <a:spcPts val="666"/>
              </a:spcBef>
            </a:pPr>
            <a:r>
              <a:rPr lang="es-ES_tradnl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Estructura del </a:t>
            </a:r>
            <a:r>
              <a:rPr lang="es-ES_tradnl" b="1" spc="-27" dirty="0" err="1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Conpes</a:t>
            </a:r>
            <a:r>
              <a:rPr lang="es-ES_tradnl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 POLÍTICA CTI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4448433" y="1077962"/>
            <a:ext cx="32951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13" marR="18604" algn="ctr">
              <a:spcBef>
                <a:spcPts val="666"/>
              </a:spcBef>
            </a:pPr>
            <a:r>
              <a:rPr lang="es-ES_tradnl" sz="1600" spc="-27" dirty="0">
                <a:solidFill>
                  <a:schemeClr val="bg1"/>
                </a:solidFill>
                <a:latin typeface="Work Sans Medium" charset="0"/>
                <a:ea typeface="Work Sans Medium" charset="0"/>
                <a:cs typeface="Work Sans Medium" charset="0"/>
              </a:rPr>
              <a:t>INCLUYENTE Y DIFERENCIAL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3516" y="1540790"/>
            <a:ext cx="1384906" cy="590264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1853514" y="1655728"/>
            <a:ext cx="16271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TRANSVERSALIDAD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543698" y="1115207"/>
            <a:ext cx="1309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13" marR="18604">
              <a:spcBef>
                <a:spcPts val="666"/>
              </a:spcBef>
            </a:pPr>
            <a:r>
              <a:rPr lang="es-ES_tradnl" sz="1600" spc="-27" dirty="0">
                <a:solidFill>
                  <a:schemeClr val="accent6">
                    <a:lumMod val="50000"/>
                  </a:schemeClr>
                </a:solidFill>
                <a:latin typeface="Work Sans Medium" charset="0"/>
                <a:ea typeface="Work Sans Medium" charset="0"/>
                <a:cs typeface="Work Sans Medium" charset="0"/>
              </a:rPr>
              <a:t>ENFOQUE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506152" y="1669541"/>
            <a:ext cx="1384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13" marR="18604">
              <a:spcBef>
                <a:spcPts val="666"/>
              </a:spcBef>
            </a:pPr>
            <a:r>
              <a:rPr lang="es-ES_tradnl" sz="1600" spc="-27">
                <a:solidFill>
                  <a:schemeClr val="accent6">
                    <a:lumMod val="50000"/>
                  </a:schemeClr>
                </a:solidFill>
                <a:latin typeface="Work Sans Medium" charset="0"/>
                <a:ea typeface="Work Sans Medium" charset="0"/>
                <a:cs typeface="Work Sans Medium" charset="0"/>
              </a:rPr>
              <a:t>PRINCIPIOS</a:t>
            </a:r>
            <a:endParaRPr lang="es-ES_tradnl" sz="1600" spc="-27" dirty="0">
              <a:solidFill>
                <a:schemeClr val="accent6">
                  <a:lumMod val="50000"/>
                </a:schemeClr>
              </a:solidFill>
              <a:latin typeface="Work Sans Medium" charset="0"/>
              <a:ea typeface="Work Sans Medium" charset="0"/>
              <a:cs typeface="Work Sans Medium" charset="0"/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4609" y="1540790"/>
            <a:ext cx="1127403" cy="590264"/>
          </a:xfrm>
          <a:prstGeom prst="rect">
            <a:avLst/>
          </a:prstGeom>
        </p:spPr>
      </p:pic>
      <p:sp>
        <p:nvSpPr>
          <p:cNvPr id="18" name="CuadroTexto 17"/>
          <p:cNvSpPr txBox="1"/>
          <p:nvPr/>
        </p:nvSpPr>
        <p:spPr>
          <a:xfrm>
            <a:off x="3384608" y="1655728"/>
            <a:ext cx="11071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ANTICIPACI</a:t>
            </a:r>
            <a:r>
              <a:rPr lang="es-ES_tradnl" sz="1050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ÓN</a:t>
            </a:r>
            <a:endParaRPr lang="es-ES" sz="1050" b="1" spc="-27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8205" y="1540790"/>
            <a:ext cx="1367063" cy="590264"/>
          </a:xfrm>
          <a:prstGeom prst="rect">
            <a:avLst/>
          </a:prstGeom>
        </p:spPr>
      </p:pic>
      <p:sp>
        <p:nvSpPr>
          <p:cNvPr id="20" name="CuadroTexto 19"/>
          <p:cNvSpPr txBox="1"/>
          <p:nvPr/>
        </p:nvSpPr>
        <p:spPr>
          <a:xfrm>
            <a:off x="4658202" y="1655728"/>
            <a:ext cx="13670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50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DIRECCIONALIDAD</a:t>
            </a:r>
            <a:endParaRPr lang="es-ES" sz="1050" b="1" spc="-27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9348" y="1540790"/>
            <a:ext cx="1437835" cy="590264"/>
          </a:xfrm>
          <a:prstGeom prst="rect">
            <a:avLst/>
          </a:prstGeom>
        </p:spPr>
      </p:pic>
      <p:sp>
        <p:nvSpPr>
          <p:cNvPr id="23" name="CuadroTexto 22"/>
          <p:cNvSpPr txBox="1"/>
          <p:nvPr/>
        </p:nvSpPr>
        <p:spPr>
          <a:xfrm>
            <a:off x="6149345" y="1655728"/>
            <a:ext cx="14378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50" b="1" spc="-27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TRANSFORMACIÓN</a:t>
            </a:r>
            <a:endParaRPr lang="es-ES" sz="1050" b="1" spc="-27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5408" y="1540790"/>
            <a:ext cx="1342462" cy="590264"/>
          </a:xfrm>
          <a:prstGeom prst="rect">
            <a:avLst/>
          </a:prstGeom>
        </p:spPr>
      </p:pic>
      <p:sp>
        <p:nvSpPr>
          <p:cNvPr id="25" name="CuadroTexto 24"/>
          <p:cNvSpPr txBox="1"/>
          <p:nvPr/>
        </p:nvSpPr>
        <p:spPr>
          <a:xfrm>
            <a:off x="7679364" y="1669541"/>
            <a:ext cx="148773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50" b="1" spc="-27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TRANSFORMACIÓN</a:t>
            </a:r>
            <a:endParaRPr lang="es-ES" sz="1050" b="1" spc="-27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</p:txBody>
      </p:sp>
      <p:pic>
        <p:nvPicPr>
          <p:cNvPr id="26" name="Imagen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6095" y="1540790"/>
            <a:ext cx="1286418" cy="590264"/>
          </a:xfrm>
          <a:prstGeom prst="rect">
            <a:avLst/>
          </a:prstGeom>
        </p:spPr>
      </p:pic>
      <p:sp>
        <p:nvSpPr>
          <p:cNvPr id="27" name="CuadroTexto 26"/>
          <p:cNvSpPr txBox="1"/>
          <p:nvPr/>
        </p:nvSpPr>
        <p:spPr>
          <a:xfrm>
            <a:off x="9170051" y="1669541"/>
            <a:ext cx="14014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50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TERRITORIALIDAD</a:t>
            </a:r>
            <a:endParaRPr lang="es-ES" sz="1050" b="1" spc="-27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</p:txBody>
      </p:sp>
      <p:pic>
        <p:nvPicPr>
          <p:cNvPr id="28" name="Imagen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0738" y="1540790"/>
            <a:ext cx="1286418" cy="590264"/>
          </a:xfrm>
          <a:prstGeom prst="rect">
            <a:avLst/>
          </a:prstGeom>
        </p:spPr>
      </p:pic>
      <p:sp>
        <p:nvSpPr>
          <p:cNvPr id="29" name="CuadroTexto 28"/>
          <p:cNvSpPr txBox="1"/>
          <p:nvPr/>
        </p:nvSpPr>
        <p:spPr>
          <a:xfrm>
            <a:off x="10662213" y="1669541"/>
            <a:ext cx="13424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50" b="1" spc="-27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SOSTENIBILIDAD</a:t>
            </a:r>
            <a:endParaRPr lang="es-ES" sz="1050" b="1" spc="-27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</p:txBody>
      </p:sp>
      <p:sp>
        <p:nvSpPr>
          <p:cNvPr id="32" name="CuadroTexto 31"/>
          <p:cNvSpPr txBox="1"/>
          <p:nvPr/>
        </p:nvSpPr>
        <p:spPr>
          <a:xfrm>
            <a:off x="7220598" y="2323658"/>
            <a:ext cx="10679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s-ES_tradnl" sz="1600" b="1" spc="-27">
                <a:solidFill>
                  <a:schemeClr val="bg1"/>
                </a:solidFill>
                <a:latin typeface="Work Sans ExtraBold" charset="0"/>
                <a:ea typeface="Work Sans ExtraBold" charset="0"/>
                <a:cs typeface="Work Sans ExtraBold" charset="0"/>
              </a:rPr>
              <a:t>TEMAS</a:t>
            </a:r>
            <a:endParaRPr lang="es-ES" sz="1600" b="1" spc="-27" dirty="0">
              <a:solidFill>
                <a:schemeClr val="bg1"/>
              </a:solidFill>
              <a:latin typeface="Work Sans ExtraBold" charset="0"/>
              <a:ea typeface="Work Sans ExtraBold" charset="0"/>
              <a:cs typeface="Work Sans ExtraBold" charset="0"/>
            </a:endParaRPr>
          </a:p>
        </p:txBody>
      </p:sp>
      <p:pic>
        <p:nvPicPr>
          <p:cNvPr id="50" name="Imagen 4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9" t="39293" r="14273" b="5926"/>
          <a:stretch/>
        </p:blipFill>
        <p:spPr>
          <a:xfrm>
            <a:off x="506152" y="2218083"/>
            <a:ext cx="8686467" cy="4389194"/>
          </a:xfrm>
          <a:prstGeom prst="rect">
            <a:avLst/>
          </a:prstGeom>
        </p:spPr>
      </p:pic>
      <p:sp>
        <p:nvSpPr>
          <p:cNvPr id="51" name="CuadroTexto 50"/>
          <p:cNvSpPr txBox="1"/>
          <p:nvPr/>
        </p:nvSpPr>
        <p:spPr>
          <a:xfrm>
            <a:off x="5311980" y="2220732"/>
            <a:ext cx="1103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13" marR="18604">
              <a:spcBef>
                <a:spcPts val="666"/>
              </a:spcBef>
            </a:pPr>
            <a:r>
              <a:rPr lang="es-ES_tradnl" sz="1600" spc="-27">
                <a:solidFill>
                  <a:schemeClr val="accent6">
                    <a:lumMod val="50000"/>
                  </a:schemeClr>
                </a:solidFill>
                <a:latin typeface="Work Sans Black" charset="0"/>
                <a:ea typeface="Work Sans Black" charset="0"/>
                <a:cs typeface="Work Sans Black" charset="0"/>
              </a:rPr>
              <a:t>TEMAS:</a:t>
            </a:r>
            <a:endParaRPr lang="es-ES_tradnl" sz="1600" spc="-27" dirty="0">
              <a:solidFill>
                <a:schemeClr val="accent6">
                  <a:lumMod val="50000"/>
                </a:schemeClr>
              </a:solidFill>
              <a:latin typeface="Work Sans Black" charset="0"/>
              <a:ea typeface="Work Sans Black" charset="0"/>
              <a:cs typeface="Work Sans Black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67099" y="2594957"/>
            <a:ext cx="2678520" cy="3868974"/>
          </a:xfrm>
          <a:prstGeom prst="rect">
            <a:avLst/>
          </a:prstGeom>
        </p:spPr>
      </p:pic>
      <p:pic>
        <p:nvPicPr>
          <p:cNvPr id="52" name="Imagen 2">
            <a:extLst>
              <a:ext uri="{FF2B5EF4-FFF2-40B4-BE49-F238E27FC236}">
                <a16:creationId xmlns:a16="http://schemas.microsoft.com/office/drawing/2014/main" id="{7DC648E4-F33A-4BFD-BDAB-F78E89FC17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71247" y="5519294"/>
            <a:ext cx="604623" cy="675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CuadroTexto 52"/>
          <p:cNvSpPr txBox="1"/>
          <p:nvPr/>
        </p:nvSpPr>
        <p:spPr>
          <a:xfrm>
            <a:off x="9558557" y="2736439"/>
            <a:ext cx="1921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spc="-27" dirty="0">
                <a:solidFill>
                  <a:schemeClr val="accent6">
                    <a:lumMod val="50000"/>
                  </a:schemeClr>
                </a:solidFill>
                <a:latin typeface="Work Sans" charset="0"/>
                <a:ea typeface="Work Sans" charset="0"/>
                <a:cs typeface="Work Sans" charset="0"/>
              </a:rPr>
              <a:t>ACCIONES</a:t>
            </a:r>
          </a:p>
          <a:p>
            <a:pPr algn="ctr"/>
            <a:r>
              <a:rPr lang="es-ES" sz="1400" b="1" spc="-27" dirty="0">
                <a:solidFill>
                  <a:schemeClr val="accent6">
                    <a:lumMod val="50000"/>
                  </a:schemeClr>
                </a:solidFill>
                <a:latin typeface="Work Sans" charset="0"/>
                <a:ea typeface="Work Sans" charset="0"/>
                <a:cs typeface="Work Sans" charset="0"/>
              </a:rPr>
              <a:t>(recomendaciones)</a:t>
            </a:r>
          </a:p>
        </p:txBody>
      </p:sp>
      <p:sp>
        <p:nvSpPr>
          <p:cNvPr id="54" name="CuadroTexto 53"/>
          <p:cNvSpPr txBox="1"/>
          <p:nvPr/>
        </p:nvSpPr>
        <p:spPr>
          <a:xfrm>
            <a:off x="9757956" y="3406648"/>
            <a:ext cx="16271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spc="-27" dirty="0">
                <a:solidFill>
                  <a:schemeClr val="accent6">
                    <a:lumMod val="50000"/>
                  </a:schemeClr>
                </a:solidFill>
                <a:latin typeface="Work Sans" charset="0"/>
                <a:ea typeface="Work Sans" charset="0"/>
                <a:cs typeface="Work Sans" charset="0"/>
              </a:rPr>
              <a:t>GENERALES a los ejes y los temas</a:t>
            </a:r>
          </a:p>
          <a:p>
            <a:r>
              <a:rPr lang="es-ES" sz="1200" b="1" spc="-27" dirty="0">
                <a:solidFill>
                  <a:schemeClr val="accent6">
                    <a:lumMod val="50000"/>
                  </a:schemeClr>
                </a:solidFill>
                <a:latin typeface="Work Sans" charset="0"/>
                <a:ea typeface="Work Sans" charset="0"/>
                <a:cs typeface="Work Sans" charset="0"/>
              </a:rPr>
              <a:t>          </a:t>
            </a:r>
            <a:r>
              <a:rPr lang="es-ES" sz="3600" b="1" spc="-27" dirty="0">
                <a:solidFill>
                  <a:schemeClr val="accent6">
                    <a:lumMod val="50000"/>
                  </a:schemeClr>
                </a:solidFill>
                <a:latin typeface="Work Sans" charset="0"/>
                <a:ea typeface="Work Sans" charset="0"/>
                <a:cs typeface="Work Sans" charset="0"/>
              </a:rPr>
              <a:t>+</a:t>
            </a:r>
            <a:endParaRPr lang="es-ES" sz="1200" b="1" spc="-27" dirty="0">
              <a:solidFill>
                <a:schemeClr val="accent6">
                  <a:lumMod val="50000"/>
                </a:schemeClr>
              </a:solidFill>
              <a:latin typeface="Work Sans" charset="0"/>
              <a:ea typeface="Work Sans" charset="0"/>
              <a:cs typeface="Work Sans" charset="0"/>
            </a:endParaRPr>
          </a:p>
          <a:p>
            <a:r>
              <a:rPr lang="es-ES" sz="1200" b="1" spc="-27" dirty="0">
                <a:solidFill>
                  <a:schemeClr val="accent6">
                    <a:lumMod val="50000"/>
                  </a:schemeClr>
                </a:solidFill>
                <a:latin typeface="Work Sans" charset="0"/>
                <a:ea typeface="Work Sans" charset="0"/>
                <a:cs typeface="Work Sans" charset="0"/>
              </a:rPr>
              <a:t>ESPECÍFICAS  para los 3 retos, las 5 misiones y los 8 focos de la Misión de Sabios</a:t>
            </a:r>
          </a:p>
        </p:txBody>
      </p:sp>
    </p:spTree>
    <p:extLst>
      <p:ext uri="{BB962C8B-B14F-4D97-AF65-F5344CB8AC3E}">
        <p14:creationId xmlns:p14="http://schemas.microsoft.com/office/powerpoint/2010/main" val="427778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6" name="Imagen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8214" y="2195023"/>
            <a:ext cx="2076236" cy="977667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560885" y="395295"/>
            <a:ext cx="6708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13" marR="18604" algn="ctr">
              <a:spcBef>
                <a:spcPts val="666"/>
              </a:spcBef>
            </a:pPr>
            <a:r>
              <a:rPr lang="es-ES_tradnl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Plan de Acción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08" y="1122218"/>
            <a:ext cx="2045315" cy="5567724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453134" y="1122217"/>
            <a:ext cx="1606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13" marR="18604" algn="ctr">
              <a:spcBef>
                <a:spcPts val="666"/>
              </a:spcBef>
            </a:pPr>
            <a:r>
              <a:rPr lang="es-ES_tradnl" b="1" spc="-27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OBJETIVO GENERAL</a:t>
            </a:r>
            <a:endParaRPr lang="es-ES_tradnl" b="1" spc="-27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453133" y="1919405"/>
            <a:ext cx="1606861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900" b="1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Incrementar la contribución de la ciencia, la tecnología y la innovación al desarrollo</a:t>
            </a:r>
          </a:p>
          <a:p>
            <a:pPr lvl="0" algn="ctr">
              <a:buClr>
                <a:srgbClr val="000000"/>
              </a:buClr>
              <a:buSzPts val="1400"/>
            </a:pPr>
            <a:r>
              <a:rPr lang="es-ES" sz="1900" b="1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social, económico, ambiental y sostenible del país, con un enfoque incluyente y diferencial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1521" y="1122217"/>
            <a:ext cx="3072698" cy="96981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2621520" y="1205344"/>
            <a:ext cx="3072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600" b="1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Fomentar las vocaciones, la formación y el empleo cualificado en la sociedad colombiana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1521" y="2202872"/>
            <a:ext cx="3072698" cy="969819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2621520" y="2285999"/>
            <a:ext cx="3072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600" b="1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Desarrollar un entorno habilitante para la generación de conocimiento</a:t>
            </a: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1521" y="3251727"/>
            <a:ext cx="3072698" cy="667902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2621520" y="3281013"/>
            <a:ext cx="3072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600" b="1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Aumentar el uso del conocimiento en el país</a:t>
            </a: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1521" y="4015821"/>
            <a:ext cx="3072698" cy="702726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2469120" y="4048785"/>
            <a:ext cx="3377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600" b="1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Incrementar la valoración y apropiación social del conocimiento</a:t>
            </a: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1521" y="4847232"/>
            <a:ext cx="3072698" cy="662422"/>
          </a:xfrm>
          <a:prstGeom prst="rect">
            <a:avLst/>
          </a:prstGeom>
        </p:spPr>
      </p:pic>
      <p:sp>
        <p:nvSpPr>
          <p:cNvPr id="18" name="CuadroTexto 17"/>
          <p:cNvSpPr txBox="1"/>
          <p:nvPr/>
        </p:nvSpPr>
        <p:spPr>
          <a:xfrm>
            <a:off x="2621520" y="4864162"/>
            <a:ext cx="3072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600" b="1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Mejorar la gobernanza multinivel del SNCTI</a:t>
            </a: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1521" y="5696374"/>
            <a:ext cx="3072698" cy="993568"/>
          </a:xfrm>
          <a:prstGeom prst="rect">
            <a:avLst/>
          </a:prstGeom>
        </p:spPr>
      </p:pic>
      <p:sp>
        <p:nvSpPr>
          <p:cNvPr id="20" name="CuadroTexto 19"/>
          <p:cNvSpPr txBox="1"/>
          <p:nvPr/>
        </p:nvSpPr>
        <p:spPr>
          <a:xfrm>
            <a:off x="2621520" y="5737970"/>
            <a:ext cx="3072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600" b="1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Incrementar el volumen, la eficiencia y la evaluación de la financiación de la CTI</a:t>
            </a: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8214" y="1122217"/>
            <a:ext cx="2081759" cy="972498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4514" y="1122217"/>
            <a:ext cx="2081759" cy="972498"/>
          </a:xfrm>
          <a:prstGeom prst="rect">
            <a:avLst/>
          </a:prstGeom>
        </p:spPr>
      </p:pic>
      <p:pic>
        <p:nvPicPr>
          <p:cNvPr id="30" name="Imagen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0814" y="1122217"/>
            <a:ext cx="2081759" cy="972498"/>
          </a:xfrm>
          <a:prstGeom prst="rect">
            <a:avLst/>
          </a:prstGeom>
        </p:spPr>
      </p:pic>
      <p:sp>
        <p:nvSpPr>
          <p:cNvPr id="31" name="CuadroTexto 30"/>
          <p:cNvSpPr txBox="1"/>
          <p:nvPr/>
        </p:nvSpPr>
        <p:spPr>
          <a:xfrm>
            <a:off x="5663544" y="1205344"/>
            <a:ext cx="22510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400" b="1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Incrementar las vocaciones científicas en la población infantil y juvenil del país</a:t>
            </a:r>
          </a:p>
        </p:txBody>
      </p:sp>
      <p:sp>
        <p:nvSpPr>
          <p:cNvPr id="32" name="CuadroTexto 31"/>
          <p:cNvSpPr txBox="1"/>
          <p:nvPr/>
        </p:nvSpPr>
        <p:spPr>
          <a:xfrm>
            <a:off x="7894514" y="1205344"/>
            <a:ext cx="21816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400" b="1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Aumentar el capital humano en </a:t>
            </a:r>
            <a:r>
              <a:rPr lang="es-ES" sz="1400" b="1" dirty="0" err="1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I+D+i</a:t>
            </a:r>
            <a:r>
              <a:rPr lang="es-ES" sz="1400" b="1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 y con formación de alto nivel</a:t>
            </a:r>
          </a:p>
        </p:txBody>
      </p:sp>
      <p:sp>
        <p:nvSpPr>
          <p:cNvPr id="33" name="CuadroTexto 32"/>
          <p:cNvSpPr txBox="1"/>
          <p:nvPr/>
        </p:nvSpPr>
        <p:spPr>
          <a:xfrm>
            <a:off x="9953603" y="1107634"/>
            <a:ext cx="22510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400" b="1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Incrementar la inserción de capital humano en </a:t>
            </a:r>
            <a:r>
              <a:rPr lang="es-ES" sz="1400" b="1" dirty="0" err="1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I+D+i</a:t>
            </a:r>
            <a:r>
              <a:rPr lang="es-ES" sz="1400" b="1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 y con formación de alto nivel en el mercado laboral</a:t>
            </a:r>
          </a:p>
        </p:txBody>
      </p:sp>
      <p:sp>
        <p:nvSpPr>
          <p:cNvPr id="35" name="CuadroTexto 34"/>
          <p:cNvSpPr txBox="1"/>
          <p:nvPr/>
        </p:nvSpPr>
        <p:spPr>
          <a:xfrm>
            <a:off x="5663544" y="2285999"/>
            <a:ext cx="22510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4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Incrementar las vocaciones científicas en la población infantil y juvenil del país</a:t>
            </a:r>
          </a:p>
        </p:txBody>
      </p:sp>
      <p:pic>
        <p:nvPicPr>
          <p:cNvPr id="37" name="Imagen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4643" y="2195023"/>
            <a:ext cx="2076236" cy="977667"/>
          </a:xfrm>
          <a:prstGeom prst="rect">
            <a:avLst/>
          </a:prstGeom>
        </p:spPr>
      </p:pic>
      <p:sp>
        <p:nvSpPr>
          <p:cNvPr id="38" name="CuadroTexto 37"/>
          <p:cNvSpPr txBox="1"/>
          <p:nvPr/>
        </p:nvSpPr>
        <p:spPr>
          <a:xfrm>
            <a:off x="7827212" y="2403732"/>
            <a:ext cx="2251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4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Mejorar la infraestructura física y tecnológica</a:t>
            </a:r>
          </a:p>
        </p:txBody>
      </p:sp>
      <p:pic>
        <p:nvPicPr>
          <p:cNvPr id="39" name="Imagen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3704" y="2195023"/>
            <a:ext cx="2076236" cy="977667"/>
          </a:xfrm>
          <a:prstGeom prst="rect">
            <a:avLst/>
          </a:prstGeom>
        </p:spPr>
      </p:pic>
      <p:sp>
        <p:nvSpPr>
          <p:cNvPr id="40" name="CuadroTexto 39"/>
          <p:cNvSpPr txBox="1"/>
          <p:nvPr/>
        </p:nvSpPr>
        <p:spPr>
          <a:xfrm>
            <a:off x="9990879" y="2332165"/>
            <a:ext cx="22510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4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Incrementar las capacidades de las IGC y las entidades de soporte-</a:t>
            </a:r>
          </a:p>
        </p:txBody>
      </p:sp>
      <p:pic>
        <p:nvPicPr>
          <p:cNvPr id="41" name="Imagen 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8214" y="3216866"/>
            <a:ext cx="2081759" cy="702763"/>
          </a:xfrm>
          <a:prstGeom prst="rect">
            <a:avLst/>
          </a:prstGeom>
        </p:spPr>
      </p:pic>
      <p:sp>
        <p:nvSpPr>
          <p:cNvPr id="42" name="CuadroTexto 41"/>
          <p:cNvSpPr txBox="1"/>
          <p:nvPr/>
        </p:nvSpPr>
        <p:spPr>
          <a:xfrm>
            <a:off x="5767367" y="3198915"/>
            <a:ext cx="20379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400" b="1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Mejorar las capacidades y condiciones para innovar y emprender</a:t>
            </a:r>
          </a:p>
        </p:txBody>
      </p:sp>
      <p:pic>
        <p:nvPicPr>
          <p:cNvPr id="44" name="Imagen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14641" y="3216866"/>
            <a:ext cx="2081759" cy="702763"/>
          </a:xfrm>
          <a:prstGeom prst="rect">
            <a:avLst/>
          </a:prstGeom>
        </p:spPr>
      </p:pic>
      <p:sp>
        <p:nvSpPr>
          <p:cNvPr id="45" name="CuadroTexto 44"/>
          <p:cNvSpPr txBox="1"/>
          <p:nvPr/>
        </p:nvSpPr>
        <p:spPr>
          <a:xfrm>
            <a:off x="7864704" y="3242201"/>
            <a:ext cx="2176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200" b="1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Aumentar la transferencia de conocimiento y tecnología hacia el sector productivo</a:t>
            </a:r>
          </a:p>
        </p:txBody>
      </p:sp>
      <p:pic>
        <p:nvPicPr>
          <p:cNvPr id="46" name="Imagen 4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60942" y="3216866"/>
            <a:ext cx="2081759" cy="702763"/>
          </a:xfrm>
          <a:prstGeom prst="rect">
            <a:avLst/>
          </a:prstGeom>
        </p:spPr>
      </p:pic>
      <p:sp>
        <p:nvSpPr>
          <p:cNvPr id="47" name="CuadroTexto 46"/>
          <p:cNvSpPr txBox="1"/>
          <p:nvPr/>
        </p:nvSpPr>
        <p:spPr>
          <a:xfrm>
            <a:off x="10011005" y="3242201"/>
            <a:ext cx="2176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200" b="1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Mejorar las condiciones para favorecer el desarrollo de industrias 4.0</a:t>
            </a:r>
          </a:p>
        </p:txBody>
      </p:sp>
      <p:pic>
        <p:nvPicPr>
          <p:cNvPr id="48" name="Imagen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8214" y="4025040"/>
            <a:ext cx="2076236" cy="693507"/>
          </a:xfrm>
          <a:prstGeom prst="rect">
            <a:avLst/>
          </a:prstGeom>
        </p:spPr>
      </p:pic>
      <p:sp>
        <p:nvSpPr>
          <p:cNvPr id="49" name="CuadroTexto 48"/>
          <p:cNvSpPr txBox="1"/>
          <p:nvPr/>
        </p:nvSpPr>
        <p:spPr>
          <a:xfrm>
            <a:off x="5663544" y="4007090"/>
            <a:ext cx="22510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4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Consolidar procesos de inclusión, impacto y cultura de CTI</a:t>
            </a:r>
          </a:p>
        </p:txBody>
      </p:sp>
      <p:pic>
        <p:nvPicPr>
          <p:cNvPr id="50" name="Imagen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9374" y="4025040"/>
            <a:ext cx="2076236" cy="693507"/>
          </a:xfrm>
          <a:prstGeom prst="rect">
            <a:avLst/>
          </a:prstGeom>
        </p:spPr>
      </p:pic>
      <p:sp>
        <p:nvSpPr>
          <p:cNvPr id="51" name="CuadroTexto 50"/>
          <p:cNvSpPr txBox="1"/>
          <p:nvPr/>
        </p:nvSpPr>
        <p:spPr>
          <a:xfrm>
            <a:off x="7864704" y="4007090"/>
            <a:ext cx="22510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4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Mejorar la comunicación del quehacer científico y de la CTI</a:t>
            </a:r>
          </a:p>
        </p:txBody>
      </p:sp>
      <p:pic>
        <p:nvPicPr>
          <p:cNvPr id="53" name="Imagen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0343" y="4020430"/>
            <a:ext cx="2076236" cy="693507"/>
          </a:xfrm>
          <a:prstGeom prst="rect">
            <a:avLst/>
          </a:prstGeom>
        </p:spPr>
      </p:pic>
      <p:sp>
        <p:nvSpPr>
          <p:cNvPr id="52" name="CuadroTexto 51"/>
          <p:cNvSpPr txBox="1"/>
          <p:nvPr/>
        </p:nvSpPr>
        <p:spPr>
          <a:xfrm>
            <a:off x="9990879" y="4007090"/>
            <a:ext cx="22510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9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Aumentar el reconocimiento y aprovechamiento de las ventajas comparativas y colaborativas de los conocimientos ancestrales y tradicionales</a:t>
            </a:r>
          </a:p>
        </p:txBody>
      </p:sp>
      <p:pic>
        <p:nvPicPr>
          <p:cNvPr id="56" name="Imagen 5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8214" y="4852815"/>
            <a:ext cx="2081759" cy="656839"/>
          </a:xfrm>
          <a:prstGeom prst="rect">
            <a:avLst/>
          </a:prstGeom>
        </p:spPr>
      </p:pic>
      <p:sp>
        <p:nvSpPr>
          <p:cNvPr id="57" name="CuadroTexto 56"/>
          <p:cNvSpPr txBox="1"/>
          <p:nvPr/>
        </p:nvSpPr>
        <p:spPr>
          <a:xfrm>
            <a:off x="5658159" y="4816433"/>
            <a:ext cx="22510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400" b="1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Mejorar la articulación institucional y el marco regulatorio para la CTI</a:t>
            </a:r>
          </a:p>
        </p:txBody>
      </p:sp>
      <p:pic>
        <p:nvPicPr>
          <p:cNvPr id="58" name="Imagen 5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9247" y="4858269"/>
            <a:ext cx="1143908" cy="651385"/>
          </a:xfrm>
          <a:prstGeom prst="rect">
            <a:avLst/>
          </a:prstGeom>
        </p:spPr>
      </p:pic>
      <p:sp>
        <p:nvSpPr>
          <p:cNvPr id="59" name="CuadroTexto 58"/>
          <p:cNvSpPr txBox="1"/>
          <p:nvPr/>
        </p:nvSpPr>
        <p:spPr>
          <a:xfrm>
            <a:off x="7806687" y="4843640"/>
            <a:ext cx="1389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200" b="1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Fortalecer las capacidades </a:t>
            </a:r>
          </a:p>
          <a:p>
            <a:pPr lvl="0" algn="ctr">
              <a:buClr>
                <a:srgbClr val="000000"/>
              </a:buClr>
              <a:buSzPts val="1400"/>
            </a:pPr>
            <a:r>
              <a:rPr lang="es-ES" sz="1200" b="1" dirty="0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regionales en CTI</a:t>
            </a:r>
          </a:p>
        </p:txBody>
      </p:sp>
      <p:pic>
        <p:nvPicPr>
          <p:cNvPr id="60" name="Imagen 5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58165" y="4858269"/>
            <a:ext cx="1201449" cy="651385"/>
          </a:xfrm>
          <a:prstGeom prst="rect">
            <a:avLst/>
          </a:prstGeom>
        </p:spPr>
      </p:pic>
      <p:sp>
        <p:nvSpPr>
          <p:cNvPr id="61" name="CuadroTexto 60"/>
          <p:cNvSpPr txBox="1"/>
          <p:nvPr/>
        </p:nvSpPr>
        <p:spPr>
          <a:xfrm>
            <a:off x="9073155" y="4890086"/>
            <a:ext cx="1389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200" b="1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Aumentar la cooperación a nivel internacional</a:t>
            </a:r>
          </a:p>
        </p:txBody>
      </p:sp>
      <p:pic>
        <p:nvPicPr>
          <p:cNvPr id="62" name="Imagen 6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33460" y="4856063"/>
            <a:ext cx="1689113" cy="680354"/>
          </a:xfrm>
          <a:prstGeom prst="rect">
            <a:avLst/>
          </a:prstGeom>
        </p:spPr>
      </p:pic>
      <p:sp>
        <p:nvSpPr>
          <p:cNvPr id="63" name="CuadroTexto 62"/>
          <p:cNvSpPr txBox="1"/>
          <p:nvPr/>
        </p:nvSpPr>
        <p:spPr>
          <a:xfrm>
            <a:off x="10339623" y="4765643"/>
            <a:ext cx="1823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200" b="1">
                <a:solidFill>
                  <a:srgbClr val="FFFFFF"/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Aumentar la capacidad de inteligencia e información estratégica en CTI.</a:t>
            </a:r>
          </a:p>
        </p:txBody>
      </p:sp>
      <p:pic>
        <p:nvPicPr>
          <p:cNvPr id="66" name="Imagen 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8214" y="5695278"/>
            <a:ext cx="2076236" cy="977667"/>
          </a:xfrm>
          <a:prstGeom prst="rect">
            <a:avLst/>
          </a:prstGeom>
        </p:spPr>
      </p:pic>
      <p:sp>
        <p:nvSpPr>
          <p:cNvPr id="67" name="CuadroTexto 66"/>
          <p:cNvSpPr txBox="1"/>
          <p:nvPr/>
        </p:nvSpPr>
        <p:spPr>
          <a:xfrm>
            <a:off x="5663544" y="5786254"/>
            <a:ext cx="22510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4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Incrementar y estabilizar la financiación de la CTI y alrededor de misiones</a:t>
            </a:r>
          </a:p>
        </p:txBody>
      </p:sp>
      <p:pic>
        <p:nvPicPr>
          <p:cNvPr id="68" name="Imagen 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4470" y="5695278"/>
            <a:ext cx="2076236" cy="977667"/>
          </a:xfrm>
          <a:prstGeom prst="rect">
            <a:avLst/>
          </a:prstGeom>
        </p:spPr>
      </p:pic>
      <p:sp>
        <p:nvSpPr>
          <p:cNvPr id="69" name="CuadroTexto 68"/>
          <p:cNvSpPr txBox="1"/>
          <p:nvPr/>
        </p:nvSpPr>
        <p:spPr>
          <a:xfrm>
            <a:off x="7859800" y="5786254"/>
            <a:ext cx="22510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4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Mejorar la eficiencia y eficacia de los instrumentos de financiación</a:t>
            </a:r>
          </a:p>
        </p:txBody>
      </p:sp>
      <p:pic>
        <p:nvPicPr>
          <p:cNvPr id="70" name="Imagen 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8270" y="5695278"/>
            <a:ext cx="2076236" cy="977667"/>
          </a:xfrm>
          <a:prstGeom prst="rect">
            <a:avLst/>
          </a:prstGeom>
        </p:spPr>
      </p:pic>
      <p:sp>
        <p:nvSpPr>
          <p:cNvPr id="71" name="CuadroTexto 70"/>
          <p:cNvSpPr txBox="1"/>
          <p:nvPr/>
        </p:nvSpPr>
        <p:spPr>
          <a:xfrm>
            <a:off x="9983600" y="5881322"/>
            <a:ext cx="2251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000000"/>
              </a:buClr>
              <a:buSzPts val="1400"/>
            </a:pPr>
            <a:r>
              <a:rPr lang="es-ES" sz="14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Work Sans"/>
                <a:cs typeface="Calibri" panose="020F0502020204030204" pitchFamily="34" charset="0"/>
                <a:sym typeface="Work Sans"/>
              </a:rPr>
              <a:t>Fortalecer el monitoreo y evaluación de la CTI</a:t>
            </a:r>
          </a:p>
        </p:txBody>
      </p:sp>
    </p:spTree>
    <p:extLst>
      <p:ext uri="{BB962C8B-B14F-4D97-AF65-F5344CB8AC3E}">
        <p14:creationId xmlns:p14="http://schemas.microsoft.com/office/powerpoint/2010/main" val="1314358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286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4281092" y="3104977"/>
            <a:ext cx="3629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13" marR="18604" algn="ctr">
              <a:spcBef>
                <a:spcPts val="666"/>
              </a:spcBef>
            </a:pPr>
            <a:r>
              <a:rPr lang="es-ES" sz="3600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PRÓXIMOS PASOS</a:t>
            </a:r>
            <a:endParaRPr lang="es-ES" sz="1200" b="1" spc="-27" dirty="0">
              <a:solidFill>
                <a:schemeClr val="bg1"/>
              </a:solidFill>
              <a:latin typeface="Work Sans" charset="0"/>
              <a:ea typeface="Work Sans" charset="0"/>
              <a:cs typeface="Work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1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88" y="2523025"/>
            <a:ext cx="11947024" cy="2937142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560885" y="395295"/>
            <a:ext cx="6708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13" marR="18604" algn="ctr">
              <a:spcBef>
                <a:spcPts val="666"/>
              </a:spcBef>
            </a:pPr>
            <a:r>
              <a:rPr lang="es-ES_tradnl" b="1" spc="-27" dirty="0">
                <a:solidFill>
                  <a:schemeClr val="bg1"/>
                </a:solidFill>
                <a:latin typeface="Work Sans" charset="0"/>
                <a:ea typeface="Work Sans" charset="0"/>
                <a:cs typeface="Work Sans" charset="0"/>
              </a:rPr>
              <a:t>Próximos pasos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122488" y="2833159"/>
            <a:ext cx="20729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700" b="1" dirty="0">
                <a:solidFill>
                  <a:schemeClr val="bg1"/>
                </a:solidFill>
                <a:latin typeface="Work Sans" panose="020B0604020202020204" charset="0"/>
              </a:rPr>
              <a:t>Entrega </a:t>
            </a:r>
          </a:p>
          <a:p>
            <a:r>
              <a:rPr lang="es-CO" sz="1700" b="1" dirty="0">
                <a:solidFill>
                  <a:schemeClr val="bg1"/>
                </a:solidFill>
                <a:latin typeface="Work Sans" panose="020B0604020202020204" charset="0"/>
              </a:rPr>
              <a:t>Revisión 1ª versión  Grupo CONPES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4596165" y="2833159"/>
            <a:ext cx="20729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700" b="1" dirty="0">
                <a:solidFill>
                  <a:schemeClr val="bg1"/>
                </a:solidFill>
                <a:latin typeface="Work Sans" panose="020B0604020202020204" charset="0"/>
              </a:rPr>
              <a:t>Entrega </a:t>
            </a:r>
          </a:p>
          <a:p>
            <a:r>
              <a:rPr lang="es-CO" sz="1700" b="1" dirty="0">
                <a:solidFill>
                  <a:schemeClr val="bg1"/>
                </a:solidFill>
                <a:latin typeface="Work Sans" panose="020B0604020202020204" charset="0"/>
              </a:rPr>
              <a:t>Revisión 2ª versión  Grupo CONPES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102824" y="4119415"/>
            <a:ext cx="14310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Work Sans" panose="020B0604020202020204" charset="0"/>
              </a:rPr>
              <a:t>Socialización:</a:t>
            </a:r>
          </a:p>
          <a:p>
            <a:r>
              <a:rPr lang="es-CO" sz="1400" dirty="0">
                <a:solidFill>
                  <a:schemeClr val="bg1"/>
                </a:solidFill>
                <a:latin typeface="Work Sans" panose="020B0604020202020204" charset="0"/>
              </a:rPr>
              <a:t>Consulta </a:t>
            </a:r>
          </a:p>
          <a:p>
            <a:r>
              <a:rPr lang="es-CO" sz="1400" dirty="0">
                <a:solidFill>
                  <a:schemeClr val="bg1"/>
                </a:solidFill>
                <a:latin typeface="Work Sans" panose="020B0604020202020204" charset="0"/>
              </a:rPr>
              <a:t>pública virtual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577663" y="4119415"/>
            <a:ext cx="14310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Work Sans" panose="020B0604020202020204" charset="0"/>
              </a:rPr>
              <a:t>Socialización:</a:t>
            </a:r>
          </a:p>
          <a:p>
            <a:r>
              <a:rPr lang="es-CO" sz="1400" dirty="0">
                <a:solidFill>
                  <a:schemeClr val="bg1"/>
                </a:solidFill>
                <a:latin typeface="Work Sans" panose="020B0604020202020204" charset="0"/>
              </a:rPr>
              <a:t>Diálogos estratégicos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8127590" y="4200086"/>
            <a:ext cx="2072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>
                <a:solidFill>
                  <a:schemeClr val="bg1"/>
                </a:solidFill>
                <a:latin typeface="Work Sans" panose="020B0604020202020204" charset="0"/>
              </a:rPr>
              <a:t>Pre-CONPES y CONPES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824564" y="2169082"/>
            <a:ext cx="150619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700" b="1">
                <a:solidFill>
                  <a:schemeClr val="tx1">
                    <a:lumMod val="50000"/>
                    <a:lumOff val="50000"/>
                  </a:schemeClr>
                </a:solidFill>
                <a:latin typeface="Work Sans" panose="020B0604020202020204" charset="0"/>
              </a:rPr>
              <a:t>Septiembre</a:t>
            </a:r>
            <a:endParaRPr lang="es-CO" sz="1700" b="1" dirty="0">
              <a:solidFill>
                <a:schemeClr val="tx1">
                  <a:lumMod val="50000"/>
                  <a:lumOff val="50000"/>
                </a:schemeClr>
              </a:solidFill>
              <a:latin typeface="Work Sans" panose="020B060402020202020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4069465" y="2170054"/>
            <a:ext cx="105339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700" b="1">
                <a:solidFill>
                  <a:schemeClr val="tx1">
                    <a:lumMod val="50000"/>
                    <a:lumOff val="50000"/>
                  </a:schemeClr>
                </a:solidFill>
                <a:latin typeface="Work Sans" panose="020B0604020202020204" charset="0"/>
              </a:rPr>
              <a:t>Octubre</a:t>
            </a:r>
            <a:endParaRPr lang="es-CO" sz="1700" b="1" dirty="0">
              <a:solidFill>
                <a:schemeClr val="tx1">
                  <a:lumMod val="50000"/>
                  <a:lumOff val="50000"/>
                </a:schemeClr>
              </a:solidFill>
              <a:latin typeface="Work Sans" panose="020B060402020202020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6915150" y="2162461"/>
            <a:ext cx="144054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700" b="1">
                <a:solidFill>
                  <a:schemeClr val="tx1">
                    <a:lumMod val="50000"/>
                    <a:lumOff val="50000"/>
                  </a:schemeClr>
                </a:solidFill>
                <a:latin typeface="Work Sans" panose="020B0604020202020204" charset="0"/>
              </a:rPr>
              <a:t>Noviembre</a:t>
            </a:r>
            <a:endParaRPr lang="es-CO" sz="1700" b="1" dirty="0">
              <a:solidFill>
                <a:schemeClr val="tx1">
                  <a:lumMod val="50000"/>
                  <a:lumOff val="50000"/>
                </a:schemeClr>
              </a:solidFill>
              <a:latin typeface="Work Sans" panose="020B0604020202020204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9884493" y="2162460"/>
            <a:ext cx="144054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7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Work Sans" panose="020B0604020202020204" charset="0"/>
              </a:rPr>
              <a:t>Diciembre</a:t>
            </a:r>
          </a:p>
        </p:txBody>
      </p:sp>
    </p:spTree>
    <p:extLst>
      <p:ext uri="{BB962C8B-B14F-4D97-AF65-F5344CB8AC3E}">
        <p14:creationId xmlns:p14="http://schemas.microsoft.com/office/powerpoint/2010/main" val="19304751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6121</TotalTime>
  <Words>629</Words>
  <Application>Microsoft Office PowerPoint</Application>
  <PresentationFormat>Panorámica</PresentationFormat>
  <Paragraphs>118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21" baseType="lpstr">
      <vt:lpstr>Arial</vt:lpstr>
      <vt:lpstr>Berlin Sans FB Demi</vt:lpstr>
      <vt:lpstr>Calibri</vt:lpstr>
      <vt:lpstr>Calibri Light</vt:lpstr>
      <vt:lpstr>Work Sans</vt:lpstr>
      <vt:lpstr>Work Sans Black</vt:lpstr>
      <vt:lpstr>Work Sans ExtraBold</vt:lpstr>
      <vt:lpstr>Work Sans Medium</vt:lpstr>
      <vt:lpstr>Work Sans SemiBold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Adriana Paola Serrano Quevedo</dc:creator>
  <cp:lastModifiedBy>NuBe Asencio Bermúdez</cp:lastModifiedBy>
  <cp:revision>444</cp:revision>
  <dcterms:created xsi:type="dcterms:W3CDTF">2020-03-10T13:38:50Z</dcterms:created>
  <dcterms:modified xsi:type="dcterms:W3CDTF">2020-09-14T03:29:36Z</dcterms:modified>
</cp:coreProperties>
</file>