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365" r:id="rId2"/>
    <p:sldId id="2367" r:id="rId3"/>
    <p:sldId id="2374" r:id="rId4"/>
    <p:sldId id="2379" r:id="rId5"/>
    <p:sldId id="2375" r:id="rId6"/>
    <p:sldId id="2376" r:id="rId7"/>
    <p:sldId id="2380" r:id="rId8"/>
    <p:sldId id="2373" r:id="rId9"/>
    <p:sldId id="2382" r:id="rId10"/>
    <p:sldId id="2383" r:id="rId11"/>
    <p:sldId id="2384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z Fabiola Gomez Montoya" initials="LFGM" lastIdx="5" clrIdx="0"/>
  <p:cmAuthor id="2" name="Adriana Paola Serrano Quevedo" initials="APSQ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CCFFFF"/>
    <a:srgbClr val="4976C6"/>
    <a:srgbClr val="CBA9E5"/>
    <a:srgbClr val="4DC58D"/>
    <a:srgbClr val="4472C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5" autoAdjust="0"/>
    <p:restoredTop sz="96838" autoAdjust="0"/>
  </p:normalViewPr>
  <p:slideViewPr>
    <p:cSldViewPr snapToGrid="0">
      <p:cViewPr varScale="1">
        <p:scale>
          <a:sx n="68" d="100"/>
          <a:sy n="68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A2BAA-F6B5-4F8B-BC9D-32DE6958FCC5}" type="datetimeFigureOut">
              <a:rPr lang="es-CO" smtClean="0"/>
              <a:t>13/09/2020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D519E-437C-46A0-A92D-3D9254E4D6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979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DD674-73B3-410B-A140-2293EACC5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9E9183-79F7-42FC-963C-B7094503C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AD9F66-D87B-4011-B399-62B5C0A5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56C911-DF4A-4B5D-994C-99BA6D30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39F14-654D-4F65-8DC7-CF35026D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41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1E69C-830C-47DE-839E-11FEB391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584F35-CFF7-41DF-A11D-484F83C5A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0F097-A0B3-45F7-B93A-B16E81B5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DA4AA9-04F1-428C-B6D6-9221648A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360038-567D-4F30-BA2A-96D2B1B6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10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A22E97-839F-4AF3-BCB5-5FC377AFD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A227B99-FEFC-4B44-AC84-5BFC8F79F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744886-3EEB-43A9-96AC-F7CB82C4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BF72E4-7D74-49A2-8C49-6D95C5A9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ED5DAB-B70E-4EA8-8E4C-FF186710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724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239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61EBC-981B-4E01-AA08-1504B6F4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3B749A-38BA-4380-82DE-8C473D82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00954F-913D-4047-8BBD-CFD3006D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A66880-4DEA-44C3-B453-AFB3AF3E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2D12DD-5C1D-4782-88DC-D872AC91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80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CE507-FBBD-46F3-910C-85E918F6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95801D-6041-438F-95EE-AA48C0FB6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7C85B3-F766-4371-B0BD-F8908D5B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170AB6-58C1-4B60-9747-80337F9E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3B4970-6837-45A4-AAA5-FAEE086A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5B857-E5F7-4459-96B8-AF312C0D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5F1C68-4E6A-42EE-A4FA-AF902BC6D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8319F5-C90C-4BD9-BE4B-BB7B97710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D627B6-8F61-45B2-AEE3-657DE153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7002A4-F305-4918-8545-F24C3607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230D3A-0F4B-46E5-ABC5-BA5C8A76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76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299D1-1556-4178-8D94-6EB64312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D161C6-4F80-47E9-B04C-ECE057A2D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E5CBB0-B89A-4E0F-8F80-D1D5FAA4B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2308DD-6565-4B77-A322-8C1019439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67D49E-ECA9-438B-B7A8-7EE51474B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3458BE-BA1C-4CF4-BF8F-D5886828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FA7EA0-C84E-44C6-99B9-FBD78AA9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1883E7E-85B4-48C2-909B-05DBA386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758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3330B-A51F-4C87-A630-DE13A9BB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42A70C-D5AF-4E8D-AB35-74171A9D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C2120B-6ED4-4FEF-AACA-5F0ED637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703C26-F452-48BB-A30B-73CC4180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91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B050FC-6A6A-4344-A7DE-DA183F36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B750F1-C49A-421F-AA60-AE0BF9054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C211D6-65DE-4B2C-9567-1BA75C13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71C57F-DD45-4B2B-A8D1-BD037B00A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37864" y="6233050"/>
            <a:ext cx="2673136" cy="48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819A7-CAB3-4AF4-B2D3-2FF03EE4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A53168-C14B-4B33-AD38-83A4B6F1E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9CF3B9-869B-43F7-952E-768C83DEF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5FB249-FC0F-46CF-87EF-1C597503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016B92-D599-458B-9045-85552132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0EAE87-9B67-4A70-A5AD-64C2D59C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28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0A0EB-9DAC-4C4D-AB40-CC4182B3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98EB05-0E16-4F03-AF43-B848BF56F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5F81C-829C-4229-821F-FDD5A8D04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DA6992-851C-4148-BA74-0AF446252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B424AE-405E-4FC1-8818-415A5F756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B9A7C8-6009-4484-966A-267359B2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59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14575E-BF4D-4713-B80A-0E1B4528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5796CB-6A8A-42D7-B1E3-E9967B676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2B4458-8588-4E17-B7DA-CEE68DB9A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551CC-2EFC-4554-93E1-44D67108E3BC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60A893-DD82-4CC5-A41F-FDA478BD7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2A2458-4775-43FC-803C-9B705565C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52037-3319-4D39-B06D-7B5F84F5F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0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image" Target="../media/image2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40777" y="1635369"/>
            <a:ext cx="9355015" cy="391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Ministerio de Ciencia, Tecnología e Innovación</a:t>
            </a:r>
          </a:p>
          <a:p>
            <a:pPr marL="16913" marR="18604" algn="ctr">
              <a:spcBef>
                <a:spcPts val="666"/>
              </a:spcBef>
            </a:pPr>
            <a:endParaRPr lang="es-ES" sz="240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  <a:p>
            <a:pPr marL="16913" marR="18604" algn="ctr">
              <a:spcBef>
                <a:spcPts val="666"/>
              </a:spcBef>
            </a:pPr>
            <a:r>
              <a:rPr lang="es-ES" sz="360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CONPES </a:t>
            </a:r>
          </a:p>
          <a:p>
            <a:pPr marL="16913" marR="18604" algn="ctr">
              <a:spcBef>
                <a:spcPts val="666"/>
              </a:spcBef>
            </a:pPr>
            <a:r>
              <a:rPr lang="es-ES" sz="360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Política Nacional de Ciencia, Tecnología e Innovación 2021 - 2030</a:t>
            </a:r>
            <a:endParaRPr lang="es-ES" sz="120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  <a:p>
            <a:pPr marL="16913" marR="18604" algn="ctr">
              <a:lnSpc>
                <a:spcPts val="2663"/>
              </a:lnSpc>
              <a:spcBef>
                <a:spcPts val="666"/>
              </a:spcBef>
            </a:pPr>
            <a:endParaRPr lang="es-ES" sz="1200" b="1" spc="120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  <a:p>
            <a:pPr marL="16913" marR="18604" algn="ctr">
              <a:lnSpc>
                <a:spcPts val="2663"/>
              </a:lnSpc>
              <a:spcBef>
                <a:spcPts val="666"/>
              </a:spcBef>
            </a:pPr>
            <a:r>
              <a:rPr lang="es-ES" sz="1600" b="1" spc="120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Septiembre de 2020</a:t>
            </a:r>
            <a:endParaRPr lang="es-ES" sz="1600" b="1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  <a:p>
            <a:endParaRPr lang="es-ES_tradnl" sz="2400" b="1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60885" y="395295"/>
            <a:ext cx="67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Próximos pasos</a:t>
            </a:r>
          </a:p>
        </p:txBody>
      </p:sp>
      <p:sp>
        <p:nvSpPr>
          <p:cNvPr id="4" name="Forma libre: forma 15">
            <a:extLst>
              <a:ext uri="{FF2B5EF4-FFF2-40B4-BE49-F238E27FC236}">
                <a16:creationId xmlns:a16="http://schemas.microsoft.com/office/drawing/2014/main" id="{AA0365D9-028B-4363-AD65-60118DA30D25}"/>
              </a:ext>
            </a:extLst>
          </p:cNvPr>
          <p:cNvSpPr/>
          <p:nvPr/>
        </p:nvSpPr>
        <p:spPr>
          <a:xfrm>
            <a:off x="1502435" y="4384295"/>
            <a:ext cx="2347486" cy="1009886"/>
          </a:xfrm>
          <a:custGeom>
            <a:avLst/>
            <a:gdLst>
              <a:gd name="connsiteX0" fmla="*/ 0 w 2396453"/>
              <a:gd name="connsiteY0" fmla="*/ 0 h 958581"/>
              <a:gd name="connsiteX1" fmla="*/ 1917163 w 2396453"/>
              <a:gd name="connsiteY1" fmla="*/ 0 h 958581"/>
              <a:gd name="connsiteX2" fmla="*/ 2396453 w 2396453"/>
              <a:gd name="connsiteY2" fmla="*/ 479291 h 958581"/>
              <a:gd name="connsiteX3" fmla="*/ 1917163 w 2396453"/>
              <a:gd name="connsiteY3" fmla="*/ 958581 h 958581"/>
              <a:gd name="connsiteX4" fmla="*/ 0 w 2396453"/>
              <a:gd name="connsiteY4" fmla="*/ 958581 h 958581"/>
              <a:gd name="connsiteX5" fmla="*/ 479291 w 2396453"/>
              <a:gd name="connsiteY5" fmla="*/ 479291 h 958581"/>
              <a:gd name="connsiteX6" fmla="*/ 0 w 2396453"/>
              <a:gd name="connsiteY6" fmla="*/ 0 h 95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6453" h="958581">
                <a:moveTo>
                  <a:pt x="0" y="0"/>
                </a:moveTo>
                <a:lnTo>
                  <a:pt x="1917163" y="0"/>
                </a:lnTo>
                <a:lnTo>
                  <a:pt x="2396453" y="479291"/>
                </a:lnTo>
                <a:lnTo>
                  <a:pt x="1917163" y="958581"/>
                </a:lnTo>
                <a:lnTo>
                  <a:pt x="0" y="958581"/>
                </a:lnTo>
                <a:lnTo>
                  <a:pt x="479291" y="479291"/>
                </a:lnTo>
                <a:lnTo>
                  <a:pt x="0" y="0"/>
                </a:lnTo>
                <a:close/>
              </a:path>
            </a:pathLst>
          </a:custGeom>
          <a:solidFill>
            <a:srgbClr val="4DC5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1300" tIns="24003" rIns="503293" bIns="2400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Colegio de Academias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grpSp>
        <p:nvGrpSpPr>
          <p:cNvPr id="5" name="Grupo 3">
            <a:extLst>
              <a:ext uri="{FF2B5EF4-FFF2-40B4-BE49-F238E27FC236}">
                <a16:creationId xmlns:a16="http://schemas.microsoft.com/office/drawing/2014/main" id="{BDFDCA76-885B-4FBD-9940-26CFCF3E3B93}"/>
              </a:ext>
            </a:extLst>
          </p:cNvPr>
          <p:cNvGrpSpPr/>
          <p:nvPr/>
        </p:nvGrpSpPr>
        <p:grpSpPr>
          <a:xfrm>
            <a:off x="1640451" y="1469045"/>
            <a:ext cx="2071453" cy="1092244"/>
            <a:chOff x="4770780" y="2645854"/>
            <a:chExt cx="2650436" cy="1397532"/>
          </a:xfrm>
        </p:grpSpPr>
        <p:sp>
          <p:nvSpPr>
            <p:cNvPr id="6" name="Forma libre: forma 16">
              <a:extLst>
                <a:ext uri="{FF2B5EF4-FFF2-40B4-BE49-F238E27FC236}">
                  <a16:creationId xmlns:a16="http://schemas.microsoft.com/office/drawing/2014/main" id="{D78BD82D-ABCA-4AE0-BDE7-F710E6899839}"/>
                </a:ext>
              </a:extLst>
            </p:cNvPr>
            <p:cNvSpPr/>
            <p:nvPr/>
          </p:nvSpPr>
          <p:spPr>
            <a:xfrm>
              <a:off x="4770780" y="2645854"/>
              <a:ext cx="2650436" cy="1397532"/>
            </a:xfrm>
            <a:custGeom>
              <a:avLst/>
              <a:gdLst>
                <a:gd name="connsiteX0" fmla="*/ 0 w 2396453"/>
                <a:gd name="connsiteY0" fmla="*/ 0 h 958581"/>
                <a:gd name="connsiteX1" fmla="*/ 1917163 w 2396453"/>
                <a:gd name="connsiteY1" fmla="*/ 0 h 958581"/>
                <a:gd name="connsiteX2" fmla="*/ 2396453 w 2396453"/>
                <a:gd name="connsiteY2" fmla="*/ 479291 h 958581"/>
                <a:gd name="connsiteX3" fmla="*/ 1917163 w 2396453"/>
                <a:gd name="connsiteY3" fmla="*/ 958581 h 958581"/>
                <a:gd name="connsiteX4" fmla="*/ 0 w 2396453"/>
                <a:gd name="connsiteY4" fmla="*/ 958581 h 958581"/>
                <a:gd name="connsiteX5" fmla="*/ 479291 w 2396453"/>
                <a:gd name="connsiteY5" fmla="*/ 479291 h 958581"/>
                <a:gd name="connsiteX6" fmla="*/ 0 w 2396453"/>
                <a:gd name="connsiteY6" fmla="*/ 0 h 95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6453" h="958581">
                  <a:moveTo>
                    <a:pt x="0" y="0"/>
                  </a:moveTo>
                  <a:lnTo>
                    <a:pt x="1917163" y="0"/>
                  </a:lnTo>
                  <a:lnTo>
                    <a:pt x="2396453" y="479291"/>
                  </a:lnTo>
                  <a:lnTo>
                    <a:pt x="1917163" y="958581"/>
                  </a:lnTo>
                  <a:lnTo>
                    <a:pt x="0" y="958581"/>
                  </a:lnTo>
                  <a:lnTo>
                    <a:pt x="479291" y="4792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300" tIns="24003" rIns="503293" bIns="24003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b="1" spc="-27" dirty="0">
                  <a:solidFill>
                    <a:schemeClr val="bg1"/>
                  </a:solidFill>
                  <a:latin typeface="Work Sans" charset="0"/>
                  <a:ea typeface="Work Sans" charset="0"/>
                  <a:cs typeface="Work Sans" charset="0"/>
                </a:rPr>
                <a:t>CODECTI</a:t>
              </a:r>
              <a:endPara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A0AEFD0-E9C2-4272-A554-328BB35D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lum bright="40000" contrast="40000"/>
            </a:blip>
            <a:stretch>
              <a:fillRect/>
            </a:stretch>
          </p:blipFill>
          <p:spPr>
            <a:xfrm>
              <a:off x="5706604" y="2987801"/>
              <a:ext cx="778793" cy="976398"/>
            </a:xfrm>
            <a:prstGeom prst="rect">
              <a:avLst/>
            </a:prstGeom>
          </p:spPr>
        </p:pic>
      </p:grpSp>
      <p:pic>
        <p:nvPicPr>
          <p:cNvPr id="8" name="Imagen 2">
            <a:extLst>
              <a:ext uri="{FF2B5EF4-FFF2-40B4-BE49-F238E27FC236}">
                <a16:creationId xmlns:a16="http://schemas.microsoft.com/office/drawing/2014/main" id="{A5F8C3F0-CC56-457A-BF4C-DF1A885D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900" y="3033866"/>
            <a:ext cx="904016" cy="10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BACD07-383B-4DB5-9B68-41616DAAF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614" y="1186731"/>
            <a:ext cx="4992504" cy="42873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42" y="1186731"/>
            <a:ext cx="1016000" cy="44021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1415" y="1186731"/>
            <a:ext cx="1016000" cy="44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81092" y="3104977"/>
            <a:ext cx="362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" sz="3600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¡GRACIAS!</a:t>
            </a:r>
            <a:endParaRPr lang="es-ES" sz="120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7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69E1F9C-C82A-4494-9C01-A305819A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255" y="2560316"/>
            <a:ext cx="3937921" cy="3381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73939" y="391115"/>
            <a:ext cx="701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Planes Estratégicos de los Programas Nacionales de CTI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544" y="2949897"/>
            <a:ext cx="2932314" cy="138331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742446" y="3026001"/>
            <a:ext cx="26325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CONPES </a:t>
            </a:r>
            <a:r>
              <a:rPr lang="es-ES" b="1" spc="-27" dirty="0" err="1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CTeI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  <a:p>
            <a:pPr algn="ctr">
              <a:spcAft>
                <a:spcPts val="1200"/>
              </a:spcAft>
            </a:pPr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2021 - 2030</a:t>
            </a:r>
          </a:p>
          <a:p>
            <a:pPr algn="ctr">
              <a:spcAft>
                <a:spcPts val="1200"/>
              </a:spcAft>
            </a:pPr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Inclusivo y Diferencial</a:t>
            </a:r>
          </a:p>
        </p:txBody>
      </p:sp>
      <p:pic>
        <p:nvPicPr>
          <p:cNvPr id="13" name="Imagen 2">
            <a:extLst>
              <a:ext uri="{FF2B5EF4-FFF2-40B4-BE49-F238E27FC236}">
                <a16:creationId xmlns:a16="http://schemas.microsoft.com/office/drawing/2014/main" id="{12FCBD64-7566-4CD5-B98F-7110EDF8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8525" y="1246666"/>
            <a:ext cx="757699" cy="84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4F95898-B6F5-490F-9BAB-070C98DC7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924" y="1208243"/>
            <a:ext cx="1023325" cy="9205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B5A2909-7B68-4252-B14B-576BA7B52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657" y="1216412"/>
            <a:ext cx="1580452" cy="8879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7E5B512-0C9A-49C3-82A0-1F4955422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261" y="1197083"/>
            <a:ext cx="1247519" cy="8766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C265A0D-A0DC-4898-B1E0-268707554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402" y="1580764"/>
            <a:ext cx="1871409" cy="5659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02732E3-5E43-489D-9E14-38E5F7D0C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623" y="1432926"/>
            <a:ext cx="795092" cy="7211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88474D4-676F-41AB-8EF5-FC5B6553E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816" y="963615"/>
            <a:ext cx="1188150" cy="12094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9350" y="2341211"/>
            <a:ext cx="9893300" cy="384296"/>
          </a:xfrm>
          <a:prstGeom prst="rect">
            <a:avLst/>
          </a:prstGeom>
        </p:spPr>
      </p:pic>
      <p:grpSp>
        <p:nvGrpSpPr>
          <p:cNvPr id="20" name="Grupo 40">
            <a:extLst>
              <a:ext uri="{FF2B5EF4-FFF2-40B4-BE49-F238E27FC236}">
                <a16:creationId xmlns:a16="http://schemas.microsoft.com/office/drawing/2014/main" id="{0B723571-EABF-4756-AB80-1775B0153F3B}"/>
              </a:ext>
            </a:extLst>
          </p:cNvPr>
          <p:cNvGrpSpPr/>
          <p:nvPr/>
        </p:nvGrpSpPr>
        <p:grpSpPr>
          <a:xfrm>
            <a:off x="721133" y="2722502"/>
            <a:ext cx="2649232" cy="830500"/>
            <a:chOff x="484440" y="2513591"/>
            <a:chExt cx="2649232" cy="830500"/>
          </a:xfrm>
        </p:grpSpPr>
        <p:sp>
          <p:nvSpPr>
            <p:cNvPr id="21" name="Rectángulo: esquinas redondeadas 31">
              <a:extLst>
                <a:ext uri="{FF2B5EF4-FFF2-40B4-BE49-F238E27FC236}">
                  <a16:creationId xmlns:a16="http://schemas.microsoft.com/office/drawing/2014/main" id="{3F4AACB8-7210-4FE7-8459-3279CF86202F}"/>
                </a:ext>
              </a:extLst>
            </p:cNvPr>
            <p:cNvSpPr/>
            <p:nvPr/>
          </p:nvSpPr>
          <p:spPr>
            <a:xfrm>
              <a:off x="675920" y="2803736"/>
              <a:ext cx="1962777" cy="54035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8251BB6B-CC75-4C56-A57D-7D16A740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0722" y="2929899"/>
              <a:ext cx="1800000" cy="328889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67B281A6-B083-4E97-BFA0-8D1BEFEDECA4}"/>
                </a:ext>
              </a:extLst>
            </p:cNvPr>
            <p:cNvSpPr txBox="1"/>
            <p:nvPr/>
          </p:nvSpPr>
          <p:spPr>
            <a:xfrm>
              <a:off x="484440" y="2513591"/>
              <a:ext cx="26492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b="1">
                  <a:latin typeface="Work Sans SemiBold" charset="0"/>
                  <a:ea typeface="Work Sans SemiBold" charset="0"/>
                  <a:cs typeface="Work Sans SemiBold" charset="0"/>
                </a:rPr>
                <a:t>ENTE RECTOR LÍDER </a:t>
              </a:r>
              <a:r>
                <a:rPr lang="es-MX" sz="1100" b="1" dirty="0">
                  <a:latin typeface="Work Sans SemiBold" charset="0"/>
                  <a:ea typeface="Work Sans SemiBold" charset="0"/>
                  <a:cs typeface="Work Sans SemiBold" charset="0"/>
                </a:rPr>
                <a:t>TÉCNICO</a:t>
              </a:r>
              <a:endParaRPr lang="es-ES" sz="1100" b="1" dirty="0">
                <a:latin typeface="Work Sans SemiBold" charset="0"/>
                <a:ea typeface="Work Sans SemiBold" charset="0"/>
                <a:cs typeface="Work Sans SemiBold" charset="0"/>
              </a:endParaRPr>
            </a:p>
          </p:txBody>
        </p:sp>
      </p:grpSp>
      <p:grpSp>
        <p:nvGrpSpPr>
          <p:cNvPr id="24" name="Grupo 39">
            <a:extLst>
              <a:ext uri="{FF2B5EF4-FFF2-40B4-BE49-F238E27FC236}">
                <a16:creationId xmlns:a16="http://schemas.microsoft.com/office/drawing/2014/main" id="{4DE7147F-1DAC-4897-9A6A-7A10DEE0E797}"/>
              </a:ext>
            </a:extLst>
          </p:cNvPr>
          <p:cNvGrpSpPr/>
          <p:nvPr/>
        </p:nvGrpSpPr>
        <p:grpSpPr>
          <a:xfrm>
            <a:off x="836306" y="4050411"/>
            <a:ext cx="2418887" cy="851111"/>
            <a:chOff x="599613" y="3438777"/>
            <a:chExt cx="2418887" cy="85111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9465532-52EE-4A6C-B8CF-76C28BCC7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7308" y="3863213"/>
              <a:ext cx="1800000" cy="312994"/>
            </a:xfrm>
            <a:prstGeom prst="rect">
              <a:avLst/>
            </a:prstGeom>
          </p:spPr>
        </p:pic>
        <p:sp>
          <p:nvSpPr>
            <p:cNvPr id="26" name="Rectángulo: esquinas redondeadas 36">
              <a:extLst>
                <a:ext uri="{FF2B5EF4-FFF2-40B4-BE49-F238E27FC236}">
                  <a16:creationId xmlns:a16="http://schemas.microsoft.com/office/drawing/2014/main" id="{6DF2C719-4F7E-43B8-9725-682AC7D59287}"/>
                </a:ext>
              </a:extLst>
            </p:cNvPr>
            <p:cNvSpPr/>
            <p:nvPr/>
          </p:nvSpPr>
          <p:spPr>
            <a:xfrm>
              <a:off x="675920" y="3749533"/>
              <a:ext cx="1962777" cy="54035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DC576A6-623B-4BCE-9A2A-30DF8D59EED0}"/>
                </a:ext>
              </a:extLst>
            </p:cNvPr>
            <p:cNvSpPr txBox="1"/>
            <p:nvPr/>
          </p:nvSpPr>
          <p:spPr>
            <a:xfrm>
              <a:off x="599613" y="3438777"/>
              <a:ext cx="24188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b="1" dirty="0">
                  <a:latin typeface="Work Sans SemiBold" charset="0"/>
                  <a:ea typeface="Work Sans SemiBold" charset="0"/>
                  <a:cs typeface="Work Sans SemiBold" charset="0"/>
                </a:rPr>
                <a:t>ORIENTACIÓN METODOLOGÍA</a:t>
              </a:r>
              <a:endParaRPr lang="es-ES" sz="1050" b="1" dirty="0">
                <a:latin typeface="Work Sans SemiBold" charset="0"/>
                <a:ea typeface="Work Sans SemiBold" charset="0"/>
                <a:cs typeface="Work Sans SemiBold" charset="0"/>
              </a:endParaRPr>
            </a:p>
          </p:txBody>
        </p: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7438" y="3101658"/>
            <a:ext cx="596900" cy="1612900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3839213" y="4329654"/>
            <a:ext cx="205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Democratización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6331230" y="4329654"/>
            <a:ext cx="205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Regionalización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0801" y="4844125"/>
            <a:ext cx="1955800" cy="203200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3773340" y="5139473"/>
            <a:ext cx="4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b="1" spc="-27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Oportunidades Gobernanza del SNCTI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5236342" y="5491922"/>
            <a:ext cx="164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sk-SK" b="1" spc="-27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PAS 2030</a:t>
            </a:r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60885" y="395295"/>
            <a:ext cx="67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Estructura DNP CONPES</a:t>
            </a:r>
            <a:endParaRPr lang="es-ES" sz="800" b="1" spc="120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5" y="1544595"/>
            <a:ext cx="7204939" cy="516393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93320" y="1795274"/>
            <a:ext cx="65724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Introducción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Antecedentes y justificación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Marco conceptual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Diagnóstico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Definición de la política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s-ES" sz="2000" i="1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Objetivo general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s-ES" sz="2000" i="1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Objetivos específicos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s-ES" sz="2000" i="1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Plan de acción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s-ES" sz="2000" i="1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Seguimiento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s-ES" sz="2000" i="1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Financiamiento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Recomendaciones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Glosario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Anexos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s-ES" sz="2000" i="1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Anexo A: Plan de Acción y Seguimiento (PAS)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s-ES" sz="20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Bibliografía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552" y="1544595"/>
            <a:ext cx="7815510" cy="52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4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5070" y="2643313"/>
            <a:ext cx="6021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" sz="4800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Estructura del CONPES</a:t>
            </a:r>
          </a:p>
        </p:txBody>
      </p:sp>
    </p:spTree>
    <p:extLst>
      <p:ext uri="{BB962C8B-B14F-4D97-AF65-F5344CB8AC3E}">
        <p14:creationId xmlns:p14="http://schemas.microsoft.com/office/powerpoint/2010/main" val="214622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0" y="2865187"/>
            <a:ext cx="1854464" cy="4711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60885" y="395295"/>
            <a:ext cx="67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Perspectiva </a:t>
            </a:r>
            <a:r>
              <a:rPr lang="es-ES_tradnl" b="1" spc="-27" dirty="0" err="1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MinCiencias</a:t>
            </a: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 para la Política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91" y="1241920"/>
            <a:ext cx="1409621" cy="47259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75891" y="1292696"/>
            <a:ext cx="140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ENFOQUE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02898" y="2889902"/>
            <a:ext cx="185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000" b="1" spc="-27" dirty="0">
                <a:solidFill>
                  <a:schemeClr val="bg1"/>
                </a:solidFill>
                <a:latin typeface="Work Sans ExtraBold" charset="0"/>
                <a:ea typeface="Work Sans ExtraBold" charset="0"/>
                <a:cs typeface="Work Sans ExtraBold" charset="0"/>
              </a:rPr>
              <a:t>INCLUYENTE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0" y="5248501"/>
            <a:ext cx="1854464" cy="47113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02898" y="5319527"/>
            <a:ext cx="185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000" b="1" spc="-27" dirty="0">
                <a:solidFill>
                  <a:schemeClr val="bg1"/>
                </a:solidFill>
                <a:latin typeface="Work Sans ExtraBold" charset="0"/>
                <a:ea typeface="Work Sans ExtraBold" charset="0"/>
                <a:cs typeface="Work Sans ExtraBold" charset="0"/>
              </a:rPr>
              <a:t>DIFERENCIAL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702" y="3387559"/>
            <a:ext cx="38100" cy="18161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54" y="1256030"/>
            <a:ext cx="1567089" cy="472597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2718601" y="1287566"/>
            <a:ext cx="164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PRINCIPIOS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00" y="1986968"/>
            <a:ext cx="1950229" cy="5461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2718601" y="2066747"/>
            <a:ext cx="19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Transversalidad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00" y="2763488"/>
            <a:ext cx="1950229" cy="54610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18600" y="2829234"/>
            <a:ext cx="19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Anticipación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454" y="3602255"/>
            <a:ext cx="1950229" cy="54610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745455" y="3667296"/>
            <a:ext cx="19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Direccionalidad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00" y="4385768"/>
            <a:ext cx="1950229" cy="5461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2718601" y="4440420"/>
            <a:ext cx="19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Transformación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00" y="5162618"/>
            <a:ext cx="1950229" cy="546100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2718601" y="5217542"/>
            <a:ext cx="19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Territorialidad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00" y="6021714"/>
            <a:ext cx="1950229" cy="546100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2718601" y="6101235"/>
            <a:ext cx="19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Sostenibilidad</a:t>
            </a:r>
            <a:endParaRPr lang="es-ES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10897" y="1886737"/>
            <a:ext cx="585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Work Sans" panose="00000500000000000000" pitchFamily="2" charset="0"/>
              </a:rPr>
              <a:t>La Ciencia, la Tecnología y la Innovación son transversales a todos los sectores de la economía</a:t>
            </a:r>
            <a:r>
              <a:rPr lang="es-ES_tradnl" dirty="0"/>
              <a:t>.</a:t>
            </a:r>
            <a:endParaRPr lang="es-CO" dirty="0">
              <a:solidFill>
                <a:schemeClr val="tx2"/>
              </a:solidFill>
              <a:latin typeface="Work Sans" panose="000005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810897" y="2658351"/>
            <a:ext cx="585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Work Sans" panose="00000500000000000000" pitchFamily="2" charset="0"/>
              </a:rPr>
              <a:t>La prospectiva o evidencia sobre futuros debe ser parte de las decisiones de política </a:t>
            </a:r>
            <a:r>
              <a:rPr lang="es-ES">
                <a:solidFill>
                  <a:schemeClr val="tx2"/>
                </a:solidFill>
                <a:latin typeface="Work Sans" panose="00000500000000000000" pitchFamily="2" charset="0"/>
              </a:rPr>
              <a:t>en CTI</a:t>
            </a:r>
            <a:r>
              <a:rPr lang="es-ES_tradnl" dirty="0"/>
              <a:t>.</a:t>
            </a:r>
            <a:endParaRPr lang="es-CO" dirty="0">
              <a:solidFill>
                <a:schemeClr val="tx2"/>
              </a:solidFill>
              <a:latin typeface="Work Sans" panose="00000500000000000000" pitchFamily="2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810897" y="3531655"/>
            <a:ext cx="7545860" cy="63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70" dirty="0">
                <a:solidFill>
                  <a:schemeClr val="tx2"/>
                </a:solidFill>
                <a:latin typeface="Work Sans" panose="00000500000000000000" pitchFamily="2" charset="0"/>
              </a:rPr>
              <a:t>Las políticas en CTI deben fomentar la innovación orientada a misiones, enfocando recursos y esfuerzos para ello</a:t>
            </a:r>
            <a:r>
              <a:rPr lang="es-ES_tradnl" sz="1770" dirty="0"/>
              <a:t>.</a:t>
            </a:r>
            <a:endParaRPr lang="es-CO" sz="1770" dirty="0">
              <a:solidFill>
                <a:schemeClr val="tx2"/>
              </a:solidFill>
              <a:latin typeface="Work Sans" panose="00000500000000000000" pitchFamily="2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4810897" y="4197153"/>
            <a:ext cx="754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dirty="0">
                <a:solidFill>
                  <a:schemeClr val="tx2"/>
                </a:solidFill>
                <a:latin typeface="Work Sans" panose="00000500000000000000" pitchFamily="2" charset="0"/>
              </a:rPr>
              <a:t>Las políticas en CTI deben contribuir a establecer cambios en los sistemas </a:t>
            </a:r>
            <a:r>
              <a:rPr lang="es-ES" dirty="0" err="1">
                <a:solidFill>
                  <a:schemeClr val="tx2"/>
                </a:solidFill>
                <a:latin typeface="Work Sans" panose="00000500000000000000" pitchFamily="2" charset="0"/>
              </a:rPr>
              <a:t>sociotécnicos</a:t>
            </a:r>
            <a:r>
              <a:rPr lang="es-ES" dirty="0">
                <a:solidFill>
                  <a:schemeClr val="tx2"/>
                </a:solidFill>
                <a:latin typeface="Work Sans" panose="00000500000000000000" pitchFamily="2" charset="0"/>
              </a:rPr>
              <a:t> y fomentar el desarrollo de nuevos mercados basados en innovación.</a:t>
            </a:r>
            <a:endParaRPr lang="es-CO" dirty="0">
              <a:solidFill>
                <a:schemeClr val="tx2"/>
              </a:solidFill>
              <a:highlight>
                <a:srgbClr val="CCFFFF"/>
              </a:highlight>
              <a:latin typeface="Work Sans" panose="00000500000000000000" pitchFamily="2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4810897" y="5120483"/>
            <a:ext cx="754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>
                <a:solidFill>
                  <a:schemeClr val="tx2"/>
                </a:solidFill>
                <a:latin typeface="Work Sans" panose="00000500000000000000" pitchFamily="2" charset="0"/>
              </a:rPr>
              <a:t>Las políticas de CTI deben tener en cuenta las particularidades de cada territorio.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4810897" y="5900177"/>
            <a:ext cx="754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1600" dirty="0">
                <a:solidFill>
                  <a:schemeClr val="tx2"/>
                </a:solidFill>
                <a:latin typeface="Work Sans" panose="00000500000000000000" pitchFamily="2" charset="0"/>
              </a:rPr>
              <a:t>Las políticas de </a:t>
            </a:r>
            <a:r>
              <a:rPr lang="es-ES" sz="1600" dirty="0" err="1">
                <a:solidFill>
                  <a:schemeClr val="tx2"/>
                </a:solidFill>
                <a:latin typeface="Work Sans" panose="00000500000000000000" pitchFamily="2" charset="0"/>
              </a:rPr>
              <a:t>CTeI</a:t>
            </a:r>
            <a:r>
              <a:rPr lang="es-ES" sz="1600" dirty="0">
                <a:solidFill>
                  <a:schemeClr val="tx2"/>
                </a:solidFill>
                <a:latin typeface="Work Sans" panose="00000500000000000000" pitchFamily="2" charset="0"/>
              </a:rPr>
              <a:t> deben contribuir al balance de los factores ambientales, sociales y económicos en las estrategias de desarrollo para garantizar la calidad de vida de las futuras generaciones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927" y="2252320"/>
            <a:ext cx="265960" cy="3889665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97" y="1921273"/>
            <a:ext cx="7545860" cy="640196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97" y="2726270"/>
            <a:ext cx="7545860" cy="64019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97" y="3528556"/>
            <a:ext cx="7545860" cy="640196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97" y="4220180"/>
            <a:ext cx="7545860" cy="87190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97" y="5147816"/>
            <a:ext cx="7545860" cy="640196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97" y="5948540"/>
            <a:ext cx="7545860" cy="7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14" y="1095546"/>
            <a:ext cx="10130400" cy="3385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60885" y="395295"/>
            <a:ext cx="67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Estructura del </a:t>
            </a:r>
            <a:r>
              <a:rPr lang="es-ES_tradnl" b="1" spc="-27" dirty="0" err="1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Conpes</a:t>
            </a: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 POLÍTICA CTI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448433" y="1077962"/>
            <a:ext cx="3295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sz="1600" spc="-27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INCLUYENTE Y DIFERENCIAL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16" y="1540790"/>
            <a:ext cx="1384906" cy="59026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853514" y="1655728"/>
            <a:ext cx="16271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TRANSVERSALIDAD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43698" y="1115207"/>
            <a:ext cx="130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>
              <a:spcBef>
                <a:spcPts val="666"/>
              </a:spcBef>
            </a:pPr>
            <a:r>
              <a:rPr lang="es-ES_tradnl" sz="1600" spc="-27" dirty="0">
                <a:solidFill>
                  <a:schemeClr val="accent6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ENFOQUE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06152" y="1669541"/>
            <a:ext cx="1384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>
              <a:spcBef>
                <a:spcPts val="666"/>
              </a:spcBef>
            </a:pPr>
            <a:r>
              <a:rPr lang="es-ES_tradnl" sz="1600" spc="-27">
                <a:solidFill>
                  <a:schemeClr val="accent6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PRINCIPIOS</a:t>
            </a:r>
            <a:endParaRPr lang="es-ES_tradnl" sz="1600" spc="-27" dirty="0">
              <a:solidFill>
                <a:schemeClr val="accent6">
                  <a:lumMod val="50000"/>
                </a:schemeClr>
              </a:solidFill>
              <a:latin typeface="Work Sans Medium" charset="0"/>
              <a:ea typeface="Work Sans Medium" charset="0"/>
              <a:cs typeface="Work Sans Medium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609" y="1540790"/>
            <a:ext cx="1127403" cy="590264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384608" y="1655728"/>
            <a:ext cx="1107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ANTICIPACI</a:t>
            </a:r>
            <a:r>
              <a:rPr lang="es-ES_tradnl" sz="105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ÓN</a:t>
            </a:r>
            <a:endParaRPr lang="es-ES" sz="105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05" y="1540790"/>
            <a:ext cx="1367063" cy="59026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658202" y="1655728"/>
            <a:ext cx="1367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DIRECCIONALIDAD</a:t>
            </a:r>
            <a:endParaRPr lang="es-ES" sz="105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348" y="1540790"/>
            <a:ext cx="1437835" cy="59026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6149345" y="1655728"/>
            <a:ext cx="14378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TRANSFORMACIÓN</a:t>
            </a:r>
            <a:endParaRPr lang="es-ES" sz="105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408" y="1540790"/>
            <a:ext cx="1342462" cy="590264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7679364" y="1669541"/>
            <a:ext cx="14877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TRANSFORMACIÓN</a:t>
            </a:r>
            <a:endParaRPr lang="es-ES" sz="105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095" y="1540790"/>
            <a:ext cx="1286418" cy="59026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9170051" y="1669541"/>
            <a:ext cx="14014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TERRITORIALIDAD</a:t>
            </a:r>
            <a:endParaRPr lang="es-ES" sz="105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738" y="1540790"/>
            <a:ext cx="1286418" cy="590264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10662213" y="1669541"/>
            <a:ext cx="1342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SOSTENIBILIDAD</a:t>
            </a:r>
            <a:endParaRPr lang="es-ES" sz="105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220598" y="2323658"/>
            <a:ext cx="10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600" b="1" spc="-27">
                <a:solidFill>
                  <a:schemeClr val="bg1"/>
                </a:solidFill>
                <a:latin typeface="Work Sans ExtraBold" charset="0"/>
                <a:ea typeface="Work Sans ExtraBold" charset="0"/>
                <a:cs typeface="Work Sans ExtraBold" charset="0"/>
              </a:rPr>
              <a:t>TEMAS</a:t>
            </a:r>
            <a:endParaRPr lang="es-ES" sz="1600" b="1" spc="-27" dirty="0">
              <a:solidFill>
                <a:schemeClr val="bg1"/>
              </a:solidFill>
              <a:latin typeface="Work Sans ExtraBold" charset="0"/>
              <a:ea typeface="Work Sans ExtraBold" charset="0"/>
              <a:cs typeface="Work Sans ExtraBold" charset="0"/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39293" r="14273" b="5926"/>
          <a:stretch/>
        </p:blipFill>
        <p:spPr>
          <a:xfrm>
            <a:off x="506152" y="2218083"/>
            <a:ext cx="8686467" cy="4389194"/>
          </a:xfrm>
          <a:prstGeom prst="rect">
            <a:avLst/>
          </a:prstGeom>
        </p:spPr>
      </p:pic>
      <p:sp>
        <p:nvSpPr>
          <p:cNvPr id="51" name="CuadroTexto 50"/>
          <p:cNvSpPr txBox="1"/>
          <p:nvPr/>
        </p:nvSpPr>
        <p:spPr>
          <a:xfrm>
            <a:off x="5311980" y="2220732"/>
            <a:ext cx="1103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>
              <a:spcBef>
                <a:spcPts val="666"/>
              </a:spcBef>
            </a:pPr>
            <a:r>
              <a:rPr lang="es-ES_tradnl" sz="1600" spc="-27">
                <a:solidFill>
                  <a:schemeClr val="accent6">
                    <a:lumMod val="50000"/>
                  </a:schemeClr>
                </a:solidFill>
                <a:latin typeface="Work Sans Black" charset="0"/>
                <a:ea typeface="Work Sans Black" charset="0"/>
                <a:cs typeface="Work Sans Black" charset="0"/>
              </a:rPr>
              <a:t>TEMAS:</a:t>
            </a:r>
            <a:endParaRPr lang="es-ES_tradnl" sz="1600" spc="-27" dirty="0">
              <a:solidFill>
                <a:schemeClr val="accent6">
                  <a:lumMod val="50000"/>
                </a:schemeClr>
              </a:solidFill>
              <a:latin typeface="Work Sans Black" charset="0"/>
              <a:ea typeface="Work Sans Black" charset="0"/>
              <a:cs typeface="Work Sans Black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099" y="2594957"/>
            <a:ext cx="2678520" cy="3868974"/>
          </a:xfrm>
          <a:prstGeom prst="rect">
            <a:avLst/>
          </a:prstGeom>
        </p:spPr>
      </p:pic>
      <p:pic>
        <p:nvPicPr>
          <p:cNvPr id="52" name="Imagen 2">
            <a:extLst>
              <a:ext uri="{FF2B5EF4-FFF2-40B4-BE49-F238E27FC236}">
                <a16:creationId xmlns:a16="http://schemas.microsoft.com/office/drawing/2014/main" id="{7DC648E4-F33A-4BFD-BDAB-F78E89FC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247" y="5519294"/>
            <a:ext cx="604623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uadroTexto 52"/>
          <p:cNvSpPr txBox="1"/>
          <p:nvPr/>
        </p:nvSpPr>
        <p:spPr>
          <a:xfrm>
            <a:off x="9558557" y="2736439"/>
            <a:ext cx="192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ACCIONES</a:t>
            </a:r>
          </a:p>
          <a:p>
            <a:pPr algn="ctr"/>
            <a:r>
              <a:rPr lang="es-ES" sz="1400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(recomendaciones)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9757956" y="3406648"/>
            <a:ext cx="1627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GENERALES a los ejes y los temas</a:t>
            </a:r>
          </a:p>
          <a:p>
            <a:r>
              <a:rPr lang="es-ES" sz="1200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          </a:t>
            </a:r>
            <a:r>
              <a:rPr lang="es-ES" sz="3600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+</a:t>
            </a:r>
            <a:endParaRPr lang="es-ES" sz="1200" b="1" spc="-27" dirty="0">
              <a:solidFill>
                <a:schemeClr val="accent6">
                  <a:lumMod val="50000"/>
                </a:schemeClr>
              </a:solidFill>
              <a:latin typeface="Work Sans" charset="0"/>
              <a:ea typeface="Work Sans" charset="0"/>
              <a:cs typeface="Work Sans" charset="0"/>
            </a:endParaRPr>
          </a:p>
          <a:p>
            <a:r>
              <a:rPr lang="es-ES" sz="1200" b="1" spc="-27" dirty="0">
                <a:solidFill>
                  <a:schemeClr val="accent6">
                    <a:lumMod val="50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ESPECÍFICAS  para los 3 retos, las 5 misiones y los 8 focos de la Misión de Sabios</a:t>
            </a:r>
          </a:p>
        </p:txBody>
      </p:sp>
    </p:spTree>
    <p:extLst>
      <p:ext uri="{BB962C8B-B14F-4D97-AF65-F5344CB8AC3E}">
        <p14:creationId xmlns:p14="http://schemas.microsoft.com/office/powerpoint/2010/main" val="42777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214" y="2195023"/>
            <a:ext cx="2076236" cy="97766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60885" y="395295"/>
            <a:ext cx="67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Plan de Acción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08" y="1122218"/>
            <a:ext cx="2045315" cy="55677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3134" y="1122217"/>
            <a:ext cx="160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OBJETIVO GENERAL</a:t>
            </a:r>
            <a:endParaRPr lang="es-ES_tradnl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3133" y="1919405"/>
            <a:ext cx="160686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9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la contribución de la ciencia, la tecnología y la innovación al desarrollo</a:t>
            </a:r>
          </a:p>
          <a:p>
            <a:pPr lvl="0" algn="ctr">
              <a:buClr>
                <a:srgbClr val="000000"/>
              </a:buClr>
              <a:buSzPts val="1400"/>
            </a:pPr>
            <a:r>
              <a:rPr lang="es-ES" sz="19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social, económico, ambiental y sostenible del país, con un enfoque incluyente y diferencial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21" y="1122217"/>
            <a:ext cx="3072698" cy="96981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21520" y="1205344"/>
            <a:ext cx="30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600" b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Fomentar las vocaciones, la formación y el empleo cualificado en la sociedad colombiana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21" y="2202872"/>
            <a:ext cx="3072698" cy="96981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621520" y="2285999"/>
            <a:ext cx="30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600" b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Desarrollar un entorno habilitante para la generación de conocimiento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21" y="3251727"/>
            <a:ext cx="3072698" cy="66790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21520" y="3281013"/>
            <a:ext cx="307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6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Aumentar el uso del conocimiento en el país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21" y="4015821"/>
            <a:ext cx="3072698" cy="70272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469120" y="4048785"/>
            <a:ext cx="3377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600" b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la valoración y apropiación social del conocimiento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21" y="4847232"/>
            <a:ext cx="3072698" cy="66242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621520" y="4864162"/>
            <a:ext cx="307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6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 gobernanza multinivel del SNCTI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21" y="5696374"/>
            <a:ext cx="3072698" cy="993568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2621520" y="5737970"/>
            <a:ext cx="30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6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el volumen, la eficiencia y la evaluación de la financiación de la CTI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214" y="1122217"/>
            <a:ext cx="2081759" cy="97249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514" y="1122217"/>
            <a:ext cx="2081759" cy="97249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814" y="1122217"/>
            <a:ext cx="2081759" cy="972498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5663544" y="1205344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las vocaciones científicas en la población infantil y juvenil del país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894514" y="1205344"/>
            <a:ext cx="2181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Aumentar el capital humano en </a:t>
            </a:r>
            <a:r>
              <a:rPr lang="es-ES" sz="1400" b="1" dirty="0" err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I+D+i</a:t>
            </a: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 y con formación de alto nivel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953603" y="1107634"/>
            <a:ext cx="2251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la inserción de capital humano en </a:t>
            </a:r>
            <a:r>
              <a:rPr lang="es-ES" sz="1400" b="1" dirty="0" err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I+D+i</a:t>
            </a: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 y con formación de alto nivel en el mercado laboral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5663544" y="2285999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las vocaciones científicas en la población infantil y juvenil del país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643" y="2195023"/>
            <a:ext cx="2076236" cy="977667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7827212" y="2403732"/>
            <a:ext cx="225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 infraestructura física y tecnológica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704" y="2195023"/>
            <a:ext cx="2076236" cy="977667"/>
          </a:xfrm>
          <a:prstGeom prst="rect">
            <a:avLst/>
          </a:prstGeom>
        </p:spPr>
      </p:pic>
      <p:sp>
        <p:nvSpPr>
          <p:cNvPr id="40" name="CuadroTexto 39"/>
          <p:cNvSpPr txBox="1"/>
          <p:nvPr/>
        </p:nvSpPr>
        <p:spPr>
          <a:xfrm>
            <a:off x="9990879" y="2332165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las capacidades de las IGC y las entidades de soporte-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214" y="3216866"/>
            <a:ext cx="2081759" cy="702763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5767367" y="3198915"/>
            <a:ext cx="2037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las capacidades y condiciones para innovar y emprender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641" y="3216866"/>
            <a:ext cx="2081759" cy="702763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7864704" y="3242201"/>
            <a:ext cx="217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200" b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Aumentar la transferencia de conocimiento y tecnología hacia el sector productivo</a:t>
            </a: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0942" y="3216866"/>
            <a:ext cx="2081759" cy="702763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10011005" y="3242201"/>
            <a:ext cx="217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2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las condiciones para favorecer el desarrollo de industrias 4.0</a:t>
            </a: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214" y="4025040"/>
            <a:ext cx="2076236" cy="693507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5663544" y="4007090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Consolidar procesos de inclusión, impacto y cultura de CTI</a:t>
            </a: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374" y="4025040"/>
            <a:ext cx="2076236" cy="693507"/>
          </a:xfrm>
          <a:prstGeom prst="rect">
            <a:avLst/>
          </a:prstGeom>
        </p:spPr>
      </p:pic>
      <p:sp>
        <p:nvSpPr>
          <p:cNvPr id="51" name="CuadroTexto 50"/>
          <p:cNvSpPr txBox="1"/>
          <p:nvPr/>
        </p:nvSpPr>
        <p:spPr>
          <a:xfrm>
            <a:off x="7864704" y="4007090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 comunicación del quehacer científico y de la CTI</a:t>
            </a: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343" y="4020430"/>
            <a:ext cx="2076236" cy="693507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9990879" y="4007090"/>
            <a:ext cx="225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9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Aumentar el reconocimiento y aprovechamiento de las ventajas comparativas y colaborativas de los conocimientos ancestrales y tradicionales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214" y="4852815"/>
            <a:ext cx="2081759" cy="656839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5658159" y="4816433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 articulación institucional y el marco regulatorio para la CTI</a:t>
            </a: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247" y="4858269"/>
            <a:ext cx="1143908" cy="651385"/>
          </a:xfrm>
          <a:prstGeom prst="rect">
            <a:avLst/>
          </a:prstGeom>
        </p:spPr>
      </p:pic>
      <p:sp>
        <p:nvSpPr>
          <p:cNvPr id="59" name="CuadroTexto 58"/>
          <p:cNvSpPr txBox="1"/>
          <p:nvPr/>
        </p:nvSpPr>
        <p:spPr>
          <a:xfrm>
            <a:off x="7806687" y="4843640"/>
            <a:ext cx="138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2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Fortalecer las capacidades </a:t>
            </a:r>
          </a:p>
          <a:p>
            <a:pPr lvl="0" algn="ctr">
              <a:buClr>
                <a:srgbClr val="000000"/>
              </a:buClr>
              <a:buSzPts val="1400"/>
            </a:pPr>
            <a:r>
              <a:rPr lang="es-ES" sz="1200" b="1" dirty="0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regionales en CTI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165" y="4858269"/>
            <a:ext cx="1201449" cy="651385"/>
          </a:xfrm>
          <a:prstGeom prst="rect">
            <a:avLst/>
          </a:prstGeom>
        </p:spPr>
      </p:pic>
      <p:sp>
        <p:nvSpPr>
          <p:cNvPr id="61" name="CuadroTexto 60"/>
          <p:cNvSpPr txBox="1"/>
          <p:nvPr/>
        </p:nvSpPr>
        <p:spPr>
          <a:xfrm>
            <a:off x="9073155" y="4890086"/>
            <a:ext cx="138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200" b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Aumentar la cooperación a nivel internacional</a:t>
            </a: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460" y="4856063"/>
            <a:ext cx="1689113" cy="680354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>
            <a:off x="10339623" y="4765643"/>
            <a:ext cx="1823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200" b="1">
                <a:solidFill>
                  <a:srgbClr val="FFFFFF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Aumentar la capacidad de inteligencia e información estratégica en CTI.</a:t>
            </a: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214" y="5695278"/>
            <a:ext cx="2076236" cy="977667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5663544" y="5786254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Incrementar y estabilizar la financiación de la CTI y alrededor de misiones</a:t>
            </a: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70" y="5695278"/>
            <a:ext cx="2076236" cy="977667"/>
          </a:xfrm>
          <a:prstGeom prst="rect">
            <a:avLst/>
          </a:prstGeom>
        </p:spPr>
      </p:pic>
      <p:sp>
        <p:nvSpPr>
          <p:cNvPr id="69" name="CuadroTexto 68"/>
          <p:cNvSpPr txBox="1"/>
          <p:nvPr/>
        </p:nvSpPr>
        <p:spPr>
          <a:xfrm>
            <a:off x="7859800" y="5786254"/>
            <a:ext cx="2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Mejorar la eficiencia y eficacia de los instrumentos de financiación</a:t>
            </a:r>
          </a:p>
        </p:txBody>
      </p:sp>
      <p:pic>
        <p:nvPicPr>
          <p:cNvPr id="70" name="Imagen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270" y="5695278"/>
            <a:ext cx="2076236" cy="977667"/>
          </a:xfrm>
          <a:prstGeom prst="rect">
            <a:avLst/>
          </a:prstGeom>
        </p:spPr>
      </p:pic>
      <p:sp>
        <p:nvSpPr>
          <p:cNvPr id="71" name="CuadroTexto 70"/>
          <p:cNvSpPr txBox="1"/>
          <p:nvPr/>
        </p:nvSpPr>
        <p:spPr>
          <a:xfrm>
            <a:off x="9983600" y="5881322"/>
            <a:ext cx="225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s-ES" sz="1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Fortalecer el monitoreo y evaluación de la CTI</a:t>
            </a:r>
          </a:p>
        </p:txBody>
      </p:sp>
    </p:spTree>
    <p:extLst>
      <p:ext uri="{BB962C8B-B14F-4D97-AF65-F5344CB8AC3E}">
        <p14:creationId xmlns:p14="http://schemas.microsoft.com/office/powerpoint/2010/main" val="13143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81092" y="3104977"/>
            <a:ext cx="362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" sz="3600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PRÓXIMOS PASOS</a:t>
            </a:r>
            <a:endParaRPr lang="es-ES" sz="1200" b="1" spc="-27" dirty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8" y="2523025"/>
            <a:ext cx="11947024" cy="29371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60885" y="395295"/>
            <a:ext cx="67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13" marR="18604" algn="ctr">
              <a:spcBef>
                <a:spcPts val="666"/>
              </a:spcBef>
            </a:pPr>
            <a:r>
              <a:rPr lang="es-ES_tradnl" b="1" spc="-27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Próximos pasos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2488" y="2833159"/>
            <a:ext cx="2072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1" dirty="0">
                <a:solidFill>
                  <a:schemeClr val="bg1"/>
                </a:solidFill>
                <a:latin typeface="Work Sans" panose="020B0604020202020204" charset="0"/>
              </a:rPr>
              <a:t>Entrega </a:t>
            </a:r>
          </a:p>
          <a:p>
            <a:r>
              <a:rPr lang="es-CO" sz="1700" b="1" dirty="0">
                <a:solidFill>
                  <a:schemeClr val="bg1"/>
                </a:solidFill>
                <a:latin typeface="Work Sans" panose="020B0604020202020204" charset="0"/>
              </a:rPr>
              <a:t>Revisión 1ª versión  Grupo CONPES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596165" y="2833159"/>
            <a:ext cx="2072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1" dirty="0">
                <a:solidFill>
                  <a:schemeClr val="bg1"/>
                </a:solidFill>
                <a:latin typeface="Work Sans" panose="020B0604020202020204" charset="0"/>
              </a:rPr>
              <a:t>Entrega </a:t>
            </a:r>
          </a:p>
          <a:p>
            <a:r>
              <a:rPr lang="es-CO" sz="1700" b="1" dirty="0">
                <a:solidFill>
                  <a:schemeClr val="bg1"/>
                </a:solidFill>
                <a:latin typeface="Work Sans" panose="020B0604020202020204" charset="0"/>
              </a:rPr>
              <a:t>Revisión 2ª versión  Grupo CONPES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2824" y="4119415"/>
            <a:ext cx="1431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Work Sans" panose="020B0604020202020204" charset="0"/>
              </a:rPr>
              <a:t>Socialización:</a:t>
            </a:r>
          </a:p>
          <a:p>
            <a:r>
              <a:rPr lang="es-CO" sz="1400" dirty="0">
                <a:solidFill>
                  <a:schemeClr val="bg1"/>
                </a:solidFill>
                <a:latin typeface="Work Sans" panose="020B0604020202020204" charset="0"/>
              </a:rPr>
              <a:t>Consulta </a:t>
            </a:r>
          </a:p>
          <a:p>
            <a:r>
              <a:rPr lang="es-CO" sz="1400" dirty="0">
                <a:solidFill>
                  <a:schemeClr val="bg1"/>
                </a:solidFill>
                <a:latin typeface="Work Sans" panose="020B0604020202020204" charset="0"/>
              </a:rPr>
              <a:t>pública virtual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77663" y="4119415"/>
            <a:ext cx="1431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Work Sans" panose="020B0604020202020204" charset="0"/>
              </a:rPr>
              <a:t>Socialización:</a:t>
            </a:r>
          </a:p>
          <a:p>
            <a:r>
              <a:rPr lang="es-CO" sz="1400" dirty="0">
                <a:solidFill>
                  <a:schemeClr val="bg1"/>
                </a:solidFill>
                <a:latin typeface="Work Sans" panose="020B0604020202020204" charset="0"/>
              </a:rPr>
              <a:t>Diálogos estratégicos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127590" y="4200086"/>
            <a:ext cx="207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  <a:latin typeface="Work Sans" panose="020B0604020202020204" charset="0"/>
              </a:rPr>
              <a:t>Pre-CONPES y CONPES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24564" y="2169082"/>
            <a:ext cx="15061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1">
                <a:solidFill>
                  <a:schemeClr val="tx1">
                    <a:lumMod val="50000"/>
                    <a:lumOff val="50000"/>
                  </a:schemeClr>
                </a:solidFill>
                <a:latin typeface="Work Sans" panose="020B0604020202020204" charset="0"/>
              </a:rPr>
              <a:t>Septiembre</a:t>
            </a:r>
            <a:endParaRPr lang="es-CO" sz="1700" b="1" dirty="0">
              <a:solidFill>
                <a:schemeClr val="tx1">
                  <a:lumMod val="50000"/>
                  <a:lumOff val="50000"/>
                </a:schemeClr>
              </a:solidFill>
              <a:latin typeface="Work Sans" panose="020B060402020202020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069465" y="2170054"/>
            <a:ext cx="10533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1">
                <a:solidFill>
                  <a:schemeClr val="tx1">
                    <a:lumMod val="50000"/>
                    <a:lumOff val="50000"/>
                  </a:schemeClr>
                </a:solidFill>
                <a:latin typeface="Work Sans" panose="020B0604020202020204" charset="0"/>
              </a:rPr>
              <a:t>Octubre</a:t>
            </a:r>
            <a:endParaRPr lang="es-CO" sz="1700" b="1" dirty="0">
              <a:solidFill>
                <a:schemeClr val="tx1">
                  <a:lumMod val="50000"/>
                  <a:lumOff val="50000"/>
                </a:schemeClr>
              </a:solidFill>
              <a:latin typeface="Work Sans" panose="020B060402020202020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915150" y="2162461"/>
            <a:ext cx="14405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1">
                <a:solidFill>
                  <a:schemeClr val="tx1">
                    <a:lumMod val="50000"/>
                    <a:lumOff val="50000"/>
                  </a:schemeClr>
                </a:solidFill>
                <a:latin typeface="Work Sans" panose="020B0604020202020204" charset="0"/>
              </a:rPr>
              <a:t>Noviembre</a:t>
            </a:r>
            <a:endParaRPr lang="es-CO" sz="1700" b="1" dirty="0">
              <a:solidFill>
                <a:schemeClr val="tx1">
                  <a:lumMod val="50000"/>
                  <a:lumOff val="50000"/>
                </a:schemeClr>
              </a:solidFill>
              <a:latin typeface="Work Sans" panose="020B060402020202020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884493" y="2162460"/>
            <a:ext cx="14405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Work Sans" panose="020B0604020202020204" charset="0"/>
              </a:rPr>
              <a:t>Diciembre</a:t>
            </a:r>
          </a:p>
        </p:txBody>
      </p:sp>
    </p:spTree>
    <p:extLst>
      <p:ext uri="{BB962C8B-B14F-4D97-AF65-F5344CB8AC3E}">
        <p14:creationId xmlns:p14="http://schemas.microsoft.com/office/powerpoint/2010/main" val="193047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6121</TotalTime>
  <Words>629</Words>
  <Application>Microsoft Office PowerPoint</Application>
  <PresentationFormat>Panorámica</PresentationFormat>
  <Paragraphs>118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Arial</vt:lpstr>
      <vt:lpstr>Berlin Sans FB Demi</vt:lpstr>
      <vt:lpstr>Calibri</vt:lpstr>
      <vt:lpstr>Calibri Light</vt:lpstr>
      <vt:lpstr>Work Sans</vt:lpstr>
      <vt:lpstr>Work Sans Black</vt:lpstr>
      <vt:lpstr>Work Sans ExtraBold</vt:lpstr>
      <vt:lpstr>Work Sans Medium</vt:lpstr>
      <vt:lpstr>Work Sans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Adriana Paola Serrano Quevedo</dc:creator>
  <cp:lastModifiedBy>NuBe Asencio Bermúdez</cp:lastModifiedBy>
  <cp:revision>444</cp:revision>
  <dcterms:created xsi:type="dcterms:W3CDTF">2020-03-10T13:38:50Z</dcterms:created>
  <dcterms:modified xsi:type="dcterms:W3CDTF">2020-09-14T03:29:36Z</dcterms:modified>
</cp:coreProperties>
</file>